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9" r:id="rId4"/>
    <p:sldId id="260" r:id="rId5"/>
    <p:sldId id="262" r:id="rId6"/>
    <p:sldId id="264" r:id="rId7"/>
    <p:sldId id="265" r:id="rId8"/>
    <p:sldId id="266" r:id="rId9"/>
    <p:sldId id="267" r:id="rId10"/>
    <p:sldId id="268" r:id="rId11"/>
    <p:sldId id="269" r:id="rId12"/>
    <p:sldId id="270" r:id="rId13"/>
    <p:sldId id="263" r:id="rId14"/>
    <p:sldId id="272" r:id="rId15"/>
    <p:sldId id="273" r:id="rId16"/>
    <p:sldId id="274" r:id="rId17"/>
    <p:sldId id="275" r:id="rId18"/>
    <p:sldId id="298"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61" r:id="rId42"/>
    <p:sldId id="271" r:id="rId43"/>
  </p:sldIdLst>
  <p:sldSz cx="12192000" cy="6858000"/>
  <p:notesSz cx="7559675" cy="10691813"/>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67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076C1A92-D356-4BDF-A307-43808A32D7EE}"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932A2EBE-5C88-40F4-8557-FA289CDBFCA8}"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7F5975BA-7633-4923-9EBE-A6E39D92A206}"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7E1F81C9-3EEA-45D6-BCCA-E3A67349DACD}"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0868AE98-5F79-4436-A2B8-567F31B6416C}"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109A296B-8F60-4E08-8C09-9F113DC021FA}"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8B906F26-EDF8-4EC2-9D0A-458F4CB134A0}"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01A157B1-1294-4DBA-989C-EF4F4DB6F727}"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0D293655-1197-490A-B841-77149634FFEE}"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5B84C843-D0F8-4F17-A476-1F83F8D73638}"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E7ED86BF-7B4F-4472-AC57-09FBAD7CE881}"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790887A9-D6E3-447E-82F1-F3D8BCF4B568}"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bg object 16"/>
          <p:cNvPicPr/>
          <p:nvPr/>
        </p:nvPicPr>
        <p:blipFill>
          <a:blip r:embed="rId14"/>
          <a:stretch/>
        </p:blipFill>
        <p:spPr>
          <a:xfrm>
            <a:off x="0" y="1303200"/>
            <a:ext cx="12190320" cy="56160"/>
          </a:xfrm>
          <a:prstGeom prst="rect">
            <a:avLst/>
          </a:prstGeom>
          <a:ln w="0">
            <a:noFill/>
          </a:ln>
        </p:spPr>
      </p:pic>
      <p:pic>
        <p:nvPicPr>
          <p:cNvPr id="8" name="bg object 17"/>
          <p:cNvPicPr/>
          <p:nvPr/>
        </p:nvPicPr>
        <p:blipFill>
          <a:blip r:embed="rId15"/>
          <a:stretch/>
        </p:blipFill>
        <p:spPr>
          <a:xfrm>
            <a:off x="10960560" y="106560"/>
            <a:ext cx="985680" cy="1090800"/>
          </a:xfrm>
          <a:prstGeom prst="rect">
            <a:avLst/>
          </a:prstGeom>
          <a:ln w="0">
            <a:noFill/>
          </a:ln>
        </p:spPr>
      </p:pic>
      <p:sp>
        <p:nvSpPr>
          <p:cNvPr id="2" name="PlaceHolder 1"/>
          <p:cNvSpPr>
            <a:spLocks noGrp="1"/>
          </p:cNvSpPr>
          <p:nvPr>
            <p:ph type="ftr" idx="1"/>
          </p:nvPr>
        </p:nvSpPr>
        <p:spPr>
          <a:xfrm>
            <a:off x="4145400" y="6378120"/>
            <a:ext cx="3899520" cy="341280"/>
          </a:xfrm>
          <a:prstGeom prst="rect">
            <a:avLst/>
          </a:prstGeom>
          <a:noFill/>
          <a:ln w="0">
            <a:noFill/>
          </a:ln>
        </p:spPr>
        <p:txBody>
          <a:bodyPr lIns="0" tIns="0" rIns="0" bIns="0" anchor="t">
            <a:noAutofit/>
          </a:bodyPr>
          <a:lstStyle>
            <a:lvl1pPr algn="ctr">
              <a:lnSpc>
                <a:spcPct val="100000"/>
              </a:lnSpc>
              <a:buNone/>
              <a:defRPr lang="en-US" sz="1400" b="0" strike="noStrike" spc="-1">
                <a:latin typeface="Times New Roman"/>
              </a:defRPr>
            </a:lvl1pPr>
          </a:lstStyle>
          <a:p>
            <a:pPr algn="ctr">
              <a:lnSpc>
                <a:spcPct val="100000"/>
              </a:lnSpc>
              <a:buNone/>
            </a:pPr>
            <a:r>
              <a:rPr lang="en-US" sz="1400" b="0" strike="noStrike" spc="-1">
                <a:latin typeface="Times New Roman"/>
              </a:rPr>
              <a:t>&lt;footer&gt;</a:t>
            </a:r>
          </a:p>
        </p:txBody>
      </p:sp>
      <p:sp>
        <p:nvSpPr>
          <p:cNvPr id="3" name="PlaceHolder 2"/>
          <p:cNvSpPr>
            <a:spLocks noGrp="1"/>
          </p:cNvSpPr>
          <p:nvPr>
            <p:ph type="sldNum" idx="2"/>
          </p:nvPr>
        </p:nvSpPr>
        <p:spPr>
          <a:xfrm>
            <a:off x="8778240" y="6378120"/>
            <a:ext cx="2802240" cy="341280"/>
          </a:xfrm>
          <a:prstGeom prst="rect">
            <a:avLst/>
          </a:prstGeom>
          <a:noFill/>
          <a:ln w="0">
            <a:noFill/>
          </a:ln>
        </p:spPr>
        <p:txBody>
          <a:bodyPr lIns="0" tIns="0" rIns="0" bIns="0" anchor="t">
            <a:noAutofit/>
          </a:bodyPr>
          <a:lstStyle>
            <a:lvl1pPr algn="r">
              <a:lnSpc>
                <a:spcPct val="100000"/>
              </a:lnSpc>
              <a:buNone/>
              <a:defRPr lang="ru-RU" sz="1800" b="0" strike="noStrike" spc="-1">
                <a:solidFill>
                  <a:srgbClr val="B2B2B2"/>
                </a:solidFill>
                <a:latin typeface="Calibri"/>
              </a:defRPr>
            </a:lvl1pPr>
          </a:lstStyle>
          <a:p>
            <a:pPr algn="r">
              <a:lnSpc>
                <a:spcPct val="100000"/>
              </a:lnSpc>
              <a:buNone/>
            </a:pPr>
            <a:fld id="{6BA8B108-27A3-4BEE-9144-C6CA0E22AEDF}" type="slidenum">
              <a:rPr lang="ru-RU" sz="1800" b="0" strike="noStrike" spc="-1">
                <a:solidFill>
                  <a:srgbClr val="B2B2B2"/>
                </a:solidFill>
                <a:latin typeface="Calibri"/>
              </a:rPr>
              <a:t>‹#›</a:t>
            </a:fld>
            <a:endParaRPr lang="en-US" sz="1800" b="0" strike="noStrike" spc="-1">
              <a:latin typeface="Times New Roman"/>
            </a:endParaRPr>
          </a:p>
        </p:txBody>
      </p:sp>
      <p:sp>
        <p:nvSpPr>
          <p:cNvPr id="4" name="PlaceHolder 3"/>
          <p:cNvSpPr>
            <a:spLocks noGrp="1"/>
          </p:cNvSpPr>
          <p:nvPr>
            <p:ph type="dt" idx="3"/>
          </p:nvPr>
        </p:nvSpPr>
        <p:spPr>
          <a:xfrm>
            <a:off x="609480" y="6378120"/>
            <a:ext cx="2802240" cy="341280"/>
          </a:xfrm>
          <a:prstGeom prst="rect">
            <a:avLst/>
          </a:prstGeom>
          <a:noFill/>
          <a:ln w="0">
            <a:noFill/>
          </a:ln>
        </p:spPr>
        <p:txBody>
          <a:bodyPr lIns="0" tIns="0" rIns="0" bIns="0" anchor="t">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5"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US" sz="4400" b="0" strike="noStrike" spc="-1">
                <a:latin typeface="Arial"/>
              </a:rPr>
              <a:t>Click to edit the title text format</a:t>
            </a:r>
          </a:p>
        </p:txBody>
      </p:sp>
      <p:sp>
        <p:nvSpPr>
          <p:cNvPr id="6"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cve.mitre.org/"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attack.mitre.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www.gartner.com/doc/480703/improve-it-security-vulnerability-management"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2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www.exabeam.com/product/exabeam-advanced-analytics/"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www.exabeam.com/product/"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hyperlink" Target="https://www.exabeam.com/product/exabeam-entity-analytic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PlaceHolder 1"/>
          <p:cNvSpPr>
            <a:spLocks noGrp="1"/>
          </p:cNvSpPr>
          <p:nvPr>
            <p:ph type="title"/>
          </p:nvPr>
        </p:nvSpPr>
        <p:spPr>
          <a:xfrm>
            <a:off x="2362320" y="667080"/>
            <a:ext cx="7084800" cy="1141200"/>
          </a:xfrm>
          <a:prstGeom prst="rect">
            <a:avLst/>
          </a:prstGeom>
          <a:noFill/>
          <a:ln w="0">
            <a:noFill/>
          </a:ln>
        </p:spPr>
        <p:txBody>
          <a:bodyPr lIns="0" tIns="0" rIns="0" bIns="0" anchor="t">
            <a:noAutofit/>
          </a:bodyPr>
          <a:lstStyle/>
          <a:p>
            <a:pPr algn="ctr">
              <a:lnSpc>
                <a:spcPct val="100000"/>
              </a:lnSpc>
              <a:buNone/>
            </a:pPr>
            <a:r>
              <a:rPr lang="ru-RU" sz="3600" b="0" strike="noStrike" spc="-1">
                <a:solidFill>
                  <a:srgbClr val="2369B0"/>
                </a:solidFill>
                <a:latin typeface="Times New Roman"/>
              </a:rPr>
              <a:t>Технологии обеспечения информационной безопасности</a:t>
            </a:r>
            <a:endParaRPr lang="en-US" sz="3600" b="0" strike="noStrike" spc="-1">
              <a:latin typeface="Arial"/>
            </a:endParaRPr>
          </a:p>
        </p:txBody>
      </p:sp>
      <p:sp>
        <p:nvSpPr>
          <p:cNvPr id="44" name="TextBox 3"/>
          <p:cNvSpPr/>
          <p:nvPr/>
        </p:nvSpPr>
        <p:spPr>
          <a:xfrm>
            <a:off x="410040" y="6261480"/>
            <a:ext cx="625284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ru-RU" sz="2000" b="0" strike="noStrike" spc="-1">
                <a:solidFill>
                  <a:srgbClr val="000000"/>
                </a:solidFill>
                <a:latin typeface="Times New Roman"/>
                <a:ea typeface="DejaVu Sans"/>
              </a:rPr>
              <a:t>Спирин Андрей Андреевич, кандидат технических наук</a:t>
            </a:r>
            <a:endParaRPr lang="en-US" sz="2000" b="0" strike="noStrike" spc="-1">
              <a:latin typeface="Arial"/>
            </a:endParaRPr>
          </a:p>
        </p:txBody>
      </p:sp>
      <p:sp>
        <p:nvSpPr>
          <p:cNvPr id="45" name="TextBox 4"/>
          <p:cNvSpPr/>
          <p:nvPr/>
        </p:nvSpPr>
        <p:spPr>
          <a:xfrm>
            <a:off x="380880" y="2514600"/>
            <a:ext cx="11199600" cy="82954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ru-RU" sz="2400" b="1" strike="noStrike" spc="-1" dirty="0">
                <a:solidFill>
                  <a:srgbClr val="000000"/>
                </a:solidFill>
                <a:latin typeface="Times New Roman"/>
                <a:ea typeface="DejaVu Sans"/>
              </a:rPr>
              <a:t>Лекция </a:t>
            </a:r>
            <a:r>
              <a:rPr lang="ru-RU" sz="2400" b="1" strike="noStrike" spc="-1" dirty="0" smtClean="0">
                <a:solidFill>
                  <a:srgbClr val="000000"/>
                </a:solidFill>
                <a:latin typeface="Times New Roman"/>
                <a:ea typeface="DejaVu Sans"/>
              </a:rPr>
              <a:t>3. </a:t>
            </a:r>
            <a:endParaRPr lang="en-US" sz="2400" b="0" strike="noStrike" spc="-1" dirty="0">
              <a:latin typeface="Arial"/>
            </a:endParaRPr>
          </a:p>
          <a:p>
            <a:pPr>
              <a:lnSpc>
                <a:spcPct val="100000"/>
              </a:lnSpc>
              <a:buNone/>
            </a:pPr>
            <a:r>
              <a:rPr lang="ru-RU" sz="2400" b="0" strike="noStrike" spc="-1" dirty="0" smtClean="0">
                <a:solidFill>
                  <a:srgbClr val="000000"/>
                </a:solidFill>
                <a:latin typeface="Times New Roman"/>
                <a:ea typeface="DejaVu Sans"/>
              </a:rPr>
              <a:t>Аудит событий безопасности.</a:t>
            </a:r>
            <a:endParaRPr lang="en-US" sz="2400" b="0" strike="noStrike" spc="-1" dirty="0">
              <a:latin typeface="Arial"/>
            </a:endParaRPr>
          </a:p>
        </p:txBody>
      </p:sp>
      <p:sp>
        <p:nvSpPr>
          <p:cNvPr id="46" name="TextBox 6"/>
          <p:cNvSpPr/>
          <p:nvPr/>
        </p:nvSpPr>
        <p:spPr>
          <a:xfrm>
            <a:off x="9730440" y="6267600"/>
            <a:ext cx="184392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ru-RU" sz="2000" b="0" strike="noStrike" spc="-1">
                <a:solidFill>
                  <a:srgbClr val="000000"/>
                </a:solidFill>
                <a:latin typeface="Times New Roman"/>
                <a:ea typeface="DejaVu Sans"/>
              </a:rPr>
              <a:t>Москва, 2023 г.</a:t>
            </a:r>
            <a:endParaRPr lang="en-US" sz="2000" b="0" strike="noStrike" spc="-1">
              <a:latin typeface="Arial"/>
            </a:endParaRPr>
          </a:p>
        </p:txBody>
      </p:sp>
      <p:pic>
        <p:nvPicPr>
          <p:cNvPr id="47" name="Рисунок 7"/>
          <p:cNvPicPr/>
          <p:nvPr/>
        </p:nvPicPr>
        <p:blipFill>
          <a:blip r:embed="rId2"/>
          <a:stretch/>
        </p:blipFill>
        <p:spPr>
          <a:xfrm>
            <a:off x="11125080" y="83520"/>
            <a:ext cx="998280" cy="1057680"/>
          </a:xfrm>
          <a:prstGeom prst="rect">
            <a:avLst/>
          </a:prstGeom>
          <a:ln w="0">
            <a:noFill/>
          </a:ln>
        </p:spPr>
      </p:pic>
      <p:sp>
        <p:nvSpPr>
          <p:cNvPr id="48" name="Прямая соединительная линия 8"/>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319088" cy="474480"/>
          </a:xfrm>
          <a:prstGeom prst="rect">
            <a:avLst/>
          </a:prstGeom>
          <a:noFill/>
          <a:ln w="0">
            <a:noFill/>
          </a:ln>
        </p:spPr>
        <p:txBody>
          <a:bodyPr lIns="0" tIns="0" rIns="0" bIns="0" anchor="t">
            <a:noAutofit/>
          </a:bodyPr>
          <a:lstStyle/>
          <a:p>
            <a:r>
              <a:rPr lang="en-US" sz="3200" spc="-1" dirty="0" smtClean="0">
                <a:solidFill>
                  <a:srgbClr val="2369B0"/>
                </a:solidFill>
                <a:latin typeface="Times New Roman"/>
              </a:rPr>
              <a:t>Security </a:t>
            </a:r>
            <a:r>
              <a:rPr lang="en-US" sz="3200" spc="-1" dirty="0">
                <a:solidFill>
                  <a:srgbClr val="2369B0"/>
                </a:solidFill>
                <a:latin typeface="Times New Roman"/>
              </a:rPr>
              <a:t>Misconfigurations</a:t>
            </a:r>
            <a:r>
              <a:rPr lang="en-US" sz="3200" dirty="0" smtClean="0"/>
              <a:t/>
            </a:r>
            <a:br>
              <a:rPr lang="en-US" sz="3200" dirty="0" smtClean="0"/>
            </a:br>
            <a:r>
              <a:rPr lang="en-US" sz="3200" dirty="0" smtClean="0"/>
              <a:t/>
            </a:r>
            <a:br>
              <a:rPr lang="en-US" sz="3200" dirty="0" smtClean="0"/>
            </a:br>
            <a:r>
              <a:rPr lang="en-US" sz="3200" spc="-1" dirty="0" smtClean="0">
                <a:solidFill>
                  <a:srgbClr val="2369B0"/>
                </a:solidFill>
                <a:latin typeface="Times New Roman"/>
              </a:rPr>
              <a:t> </a:t>
            </a:r>
            <a:endParaRPr lang="en-US" sz="3200" spc="-1" dirty="0">
              <a:solidFill>
                <a:srgbClr val="2369B0"/>
              </a:solidFill>
              <a:latin typeface="Times New Roman"/>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3" name="Прямоугольник 2"/>
          <p:cNvSpPr/>
          <p:nvPr/>
        </p:nvSpPr>
        <p:spPr>
          <a:xfrm>
            <a:off x="304560" y="687600"/>
            <a:ext cx="10820520" cy="1015663"/>
          </a:xfrm>
          <a:prstGeom prst="rect">
            <a:avLst/>
          </a:prstGeom>
        </p:spPr>
        <p:txBody>
          <a:bodyPr wrap="square">
            <a:spAutoFit/>
          </a:bodyPr>
          <a:lstStyle/>
          <a:p>
            <a:pPr algn="just"/>
            <a:r>
              <a:rPr lang="ru-RU" sz="2000" dirty="0" smtClean="0"/>
              <a:t>Еще один случай из первой десятки OWASP, и с учетом более чем 200 000 случаев в 2021 году неправильные настройки безопасности оставляют </a:t>
            </a:r>
            <a:r>
              <a:rPr lang="ru-RU" sz="2000" dirty="0" err="1" smtClean="0"/>
              <a:t>бэкдор</a:t>
            </a:r>
            <a:r>
              <a:rPr lang="ru-RU" sz="2000" dirty="0" smtClean="0"/>
              <a:t> для успешных </a:t>
            </a:r>
            <a:r>
              <a:rPr lang="ru-RU" sz="2000" dirty="0" err="1" smtClean="0"/>
              <a:t>кибератак</a:t>
            </a:r>
            <a:r>
              <a:rPr lang="ru-RU" sz="2000" dirty="0" smtClean="0"/>
              <a:t> и встречаются чаще, чем может показаться на первый взгляд.</a:t>
            </a:r>
            <a:endParaRPr lang="ru-RU" sz="2000" dirty="0"/>
          </a:p>
        </p:txBody>
      </p:sp>
      <p:sp>
        <p:nvSpPr>
          <p:cNvPr id="2" name="Прямоугольник 1"/>
          <p:cNvSpPr/>
          <p:nvPr/>
        </p:nvSpPr>
        <p:spPr>
          <a:xfrm>
            <a:off x="304560" y="1781023"/>
            <a:ext cx="11567400" cy="4093428"/>
          </a:xfrm>
          <a:prstGeom prst="rect">
            <a:avLst/>
          </a:prstGeom>
        </p:spPr>
        <p:txBody>
          <a:bodyPr wrap="square">
            <a:spAutoFit/>
          </a:bodyPr>
          <a:lstStyle/>
          <a:p>
            <a:pPr algn="just"/>
            <a:r>
              <a:rPr lang="ru-RU" sz="2000" dirty="0" smtClean="0"/>
              <a:t>Эти конфигурации могут варьироваться от устаревшей инфраструктуры до неизмененных значений по умолчанию и отсутствующих значений параметров безопасности. Компании могут избежать неправильных настроек безопасности, а также связанных с ними рисков и уязвимостей, установив и поддерживая регулярную частоту внесения исправлений в инфраструктуру и стандарт защиты серверов. Использование технологии управления конфигурацией, которая организует настройки для всего парка инфраструктуры, может помочь предприятиям с большим количеством серверов. При обнаружении и анализе неправильных конфигураций безопасности ответственность IRT заключается в отслеживании этих ошибочных конфигураций для устранения, работая с необходимыми командами, чтобы убедиться, что установлены переменные безопасности и применяются наилучшие практические настройки безопасности. Любые потенциальные возможности использования этих уязвимостей должны расследоваться до тех пор, пока IRT не будет уверен, что дальнейшего компрометации не произошло.</a:t>
            </a:r>
            <a:endParaRPr lang="ru-RU" sz="2000" dirty="0"/>
          </a:p>
        </p:txBody>
      </p:sp>
    </p:spTree>
    <p:extLst>
      <p:ext uri="{BB962C8B-B14F-4D97-AF65-F5344CB8AC3E}">
        <p14:creationId xmlns:p14="http://schemas.microsoft.com/office/powerpoint/2010/main" val="277320534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319088" cy="474480"/>
          </a:xfrm>
          <a:prstGeom prst="rect">
            <a:avLst/>
          </a:prstGeom>
          <a:noFill/>
          <a:ln w="0">
            <a:noFill/>
          </a:ln>
        </p:spPr>
        <p:txBody>
          <a:bodyPr lIns="0" tIns="0" rIns="0" bIns="0" anchor="t">
            <a:noAutofit/>
          </a:bodyPr>
          <a:lstStyle/>
          <a:p>
            <a:r>
              <a:rPr lang="en-US" sz="3200" spc="-1" dirty="0" smtClean="0">
                <a:solidFill>
                  <a:srgbClr val="2369B0"/>
                </a:solidFill>
                <a:latin typeface="Times New Roman"/>
              </a:rPr>
              <a:t>Cryptography and Data Security</a:t>
            </a:r>
            <a:r>
              <a:rPr lang="en-US" sz="3200" dirty="0" smtClean="0"/>
              <a:t/>
            </a:r>
            <a:br>
              <a:rPr lang="en-US" sz="3200" dirty="0" smtClean="0"/>
            </a:br>
            <a:r>
              <a:rPr lang="en-US" sz="3200" dirty="0" smtClean="0"/>
              <a:t/>
            </a:r>
            <a:br>
              <a:rPr lang="en-US" sz="3200" dirty="0" smtClean="0"/>
            </a:br>
            <a:r>
              <a:rPr lang="en-US" sz="3200" spc="-1" dirty="0" smtClean="0">
                <a:solidFill>
                  <a:srgbClr val="2369B0"/>
                </a:solidFill>
                <a:latin typeface="Times New Roman"/>
              </a:rPr>
              <a:t> </a:t>
            </a:r>
            <a:endParaRPr lang="en-US" sz="3200" spc="-1" dirty="0">
              <a:solidFill>
                <a:srgbClr val="2369B0"/>
              </a:solidFill>
              <a:latin typeface="Times New Roman"/>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3" name="Прямоугольник 2"/>
          <p:cNvSpPr/>
          <p:nvPr/>
        </p:nvSpPr>
        <p:spPr>
          <a:xfrm>
            <a:off x="304560" y="687600"/>
            <a:ext cx="10820520" cy="707886"/>
          </a:xfrm>
          <a:prstGeom prst="rect">
            <a:avLst/>
          </a:prstGeom>
        </p:spPr>
        <p:txBody>
          <a:bodyPr wrap="square">
            <a:spAutoFit/>
          </a:bodyPr>
          <a:lstStyle/>
          <a:p>
            <a:pPr algn="just"/>
            <a:r>
              <a:rPr lang="ru-RU" sz="2000" dirty="0" smtClean="0"/>
              <a:t>При таком множестве способов перемещения данных и передачи информации может быть легко забыть о том или ином механизме.</a:t>
            </a:r>
            <a:endParaRPr lang="ru-RU" sz="2000" dirty="0"/>
          </a:p>
        </p:txBody>
      </p:sp>
      <p:sp>
        <p:nvSpPr>
          <p:cNvPr id="2" name="Прямоугольник 1"/>
          <p:cNvSpPr/>
          <p:nvPr/>
        </p:nvSpPr>
        <p:spPr>
          <a:xfrm>
            <a:off x="304560" y="1473246"/>
            <a:ext cx="11567400" cy="3477875"/>
          </a:xfrm>
          <a:prstGeom prst="rect">
            <a:avLst/>
          </a:prstGeom>
        </p:spPr>
        <p:txBody>
          <a:bodyPr wrap="square">
            <a:spAutoFit/>
          </a:bodyPr>
          <a:lstStyle/>
          <a:p>
            <a:pPr algn="just"/>
            <a:r>
              <a:rPr lang="ru-RU" sz="2000" dirty="0" smtClean="0"/>
              <a:t>Неспособность надлежащим образом защитить данные и применить современные методы криптографии и шифрования является еще одной серьезной областью уязвимости организаций и риском, к которому IRTS должны быть готовы. Поскольку существует так много средств для перемещения данных, один из методов, который компании могут использовать для предотвращения использования слабой защиты данных, - это установление классификаций и четких процедур шифрования для различных типов данных, а также регулярный пересмотр стандартов шифрования. Организации должны указать в политике, какие методы передачи файлов приемлемы (без FTP!) и какие стандарты шифрования и криптографии приемлемы. В случае, если данные расшифрованы, происходит утечка данных или для криптографии используется небезопасный алгоритм, IRT должен следовать требованиям своей организации в отношении уведомления и связи, а затем приступить к устранению неполадок.</a:t>
            </a:r>
            <a:endParaRPr lang="ru-RU" sz="2000" dirty="0"/>
          </a:p>
        </p:txBody>
      </p:sp>
    </p:spTree>
    <p:extLst>
      <p:ext uri="{BB962C8B-B14F-4D97-AF65-F5344CB8AC3E}">
        <p14:creationId xmlns:p14="http://schemas.microsoft.com/office/powerpoint/2010/main" val="21433289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319088" cy="474480"/>
          </a:xfrm>
          <a:prstGeom prst="rect">
            <a:avLst/>
          </a:prstGeom>
          <a:noFill/>
          <a:ln w="0">
            <a:noFill/>
          </a:ln>
        </p:spPr>
        <p:txBody>
          <a:bodyPr lIns="0" tIns="0" rIns="0" bIns="0" anchor="t">
            <a:noAutofit/>
          </a:bodyPr>
          <a:lstStyle/>
          <a:p>
            <a:r>
              <a:rPr lang="en-US" sz="3200" spc="-1" dirty="0" smtClean="0">
                <a:solidFill>
                  <a:srgbClr val="2369B0"/>
                </a:solidFill>
                <a:latin typeface="Times New Roman"/>
              </a:rPr>
              <a:t>Advanced Persistent Threats (APTs)</a:t>
            </a:r>
            <a:br>
              <a:rPr lang="en-US" sz="3200" spc="-1" dirty="0" smtClean="0">
                <a:solidFill>
                  <a:srgbClr val="2369B0"/>
                </a:solidFill>
                <a:latin typeface="Times New Roman"/>
              </a:rPr>
            </a:br>
            <a:r>
              <a:rPr lang="en-US" sz="3200" dirty="0" smtClean="0"/>
              <a:t/>
            </a:r>
            <a:br>
              <a:rPr lang="en-US" sz="3200" dirty="0" smtClean="0"/>
            </a:br>
            <a:r>
              <a:rPr lang="en-US" sz="3200" dirty="0" smtClean="0"/>
              <a:t/>
            </a:r>
            <a:br>
              <a:rPr lang="en-US" sz="3200" dirty="0" smtClean="0"/>
            </a:br>
            <a:r>
              <a:rPr lang="en-US" sz="3200" spc="-1" dirty="0" smtClean="0">
                <a:solidFill>
                  <a:srgbClr val="2369B0"/>
                </a:solidFill>
                <a:latin typeface="Times New Roman"/>
              </a:rPr>
              <a:t> </a:t>
            </a:r>
            <a:endParaRPr lang="en-US" sz="3200" spc="-1" dirty="0">
              <a:solidFill>
                <a:srgbClr val="2369B0"/>
              </a:solidFill>
              <a:latin typeface="Times New Roman"/>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 name="Прямоугольник 1"/>
          <p:cNvSpPr/>
          <p:nvPr/>
        </p:nvSpPr>
        <p:spPr>
          <a:xfrm>
            <a:off x="304560" y="733277"/>
            <a:ext cx="11567400" cy="1015663"/>
          </a:xfrm>
          <a:prstGeom prst="rect">
            <a:avLst/>
          </a:prstGeom>
        </p:spPr>
        <p:txBody>
          <a:bodyPr wrap="square">
            <a:spAutoFit/>
          </a:bodyPr>
          <a:lstStyle/>
          <a:p>
            <a:pPr algn="just"/>
            <a:r>
              <a:rPr lang="ru-RU" sz="2000" dirty="0" smtClean="0"/>
              <a:t>Продвинутая постоянная угроза (APT) - это длительная и целенаправленная атака. </a:t>
            </a:r>
          </a:p>
          <a:p>
            <a:pPr algn="just"/>
            <a:r>
              <a:rPr lang="ru-RU" sz="2000" dirty="0" smtClean="0"/>
              <a:t>Хакер получает доступ к сети и остается незамеченным в течение длительного периода времени. </a:t>
            </a:r>
            <a:endParaRPr lang="ru-RU" sz="2000" dirty="0"/>
          </a:p>
        </p:txBody>
      </p:sp>
      <p:sp>
        <p:nvSpPr>
          <p:cNvPr id="4" name="Прямоугольник 3"/>
          <p:cNvSpPr/>
          <p:nvPr/>
        </p:nvSpPr>
        <p:spPr>
          <a:xfrm>
            <a:off x="304560" y="1872377"/>
            <a:ext cx="11567400" cy="1938992"/>
          </a:xfrm>
          <a:prstGeom prst="rect">
            <a:avLst/>
          </a:prstGeom>
        </p:spPr>
        <p:txBody>
          <a:bodyPr wrap="square">
            <a:spAutoFit/>
          </a:bodyPr>
          <a:lstStyle/>
          <a:p>
            <a:pPr algn="just"/>
            <a:r>
              <a:rPr lang="ru-RU" sz="2000" dirty="0" smtClean="0"/>
              <a:t>Затем хакер будет часто отслеживать сетевую активность и красть данные, а не наносить ущерб сети. Это длительное ограбление, при котором хакер хитростью остается незамеченным, воруя конфиденциальную информацию. Мониторинг входящего и исходящего трафика может помочь предотвратить извлечение хакерами конфиденциальной информации. Брандмауэры также помогают защитить сетевую информацию и могут предотвращать атаки с использованием SQL-инъекций, которые часто используются на ранней стадии APT-атаки.</a:t>
            </a:r>
            <a:endParaRPr lang="ru-RU" sz="2000" dirty="0"/>
          </a:p>
        </p:txBody>
      </p:sp>
    </p:spTree>
    <p:extLst>
      <p:ext uri="{BB962C8B-B14F-4D97-AF65-F5344CB8AC3E}">
        <p14:creationId xmlns:p14="http://schemas.microsoft.com/office/powerpoint/2010/main" val="178030990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319088" cy="474480"/>
          </a:xfrm>
          <a:prstGeom prst="rect">
            <a:avLst/>
          </a:prstGeom>
          <a:noFill/>
          <a:ln w="0">
            <a:noFill/>
          </a:ln>
        </p:spPr>
        <p:txBody>
          <a:bodyPr lIns="0" tIns="0" rIns="0" bIns="0" anchor="t">
            <a:noAutofit/>
          </a:bodyPr>
          <a:lstStyle/>
          <a:p>
            <a:pPr>
              <a:lnSpc>
                <a:spcPct val="100000"/>
              </a:lnSpc>
              <a:buNone/>
            </a:pPr>
            <a:r>
              <a:rPr lang="ru-RU" sz="3200" spc="-1" dirty="0" smtClean="0">
                <a:solidFill>
                  <a:srgbClr val="2369B0"/>
                </a:solidFill>
                <a:latin typeface="Times New Roman"/>
              </a:rPr>
              <a:t>Инструментарий нападающих </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1026" name="Picture 2" descr="https://avatars.mds.yandex.net/i?id=500226363756bf06402e282bfe1948410198d1ff-8270623-images-thumbs&amp;n=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4374" y="3468802"/>
            <a:ext cx="4011072" cy="2506920"/>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2383402" y="6131190"/>
            <a:ext cx="5393015" cy="369332"/>
          </a:xfrm>
          <a:prstGeom prst="rect">
            <a:avLst/>
          </a:prstGeom>
        </p:spPr>
        <p:txBody>
          <a:bodyPr wrap="none">
            <a:spAutoFit/>
          </a:bodyPr>
          <a:lstStyle/>
          <a:p>
            <a:r>
              <a:rPr lang="ru-RU" dirty="0" smtClean="0"/>
              <a:t>Хакерские утилиты с открытым исходным кодом</a:t>
            </a:r>
            <a:endParaRPr lang="ru-RU" dirty="0"/>
          </a:p>
        </p:txBody>
      </p:sp>
      <p:pic>
        <p:nvPicPr>
          <p:cNvPr id="1028" name="Picture 4" descr="https://invdes.com.mx/wp-content/uploads/2018/03/28-03-18-carbanak.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379" y="785502"/>
            <a:ext cx="3421930" cy="1923885"/>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690130" y="2759336"/>
            <a:ext cx="2918428" cy="369332"/>
          </a:xfrm>
          <a:prstGeom prst="rect">
            <a:avLst/>
          </a:prstGeom>
        </p:spPr>
        <p:txBody>
          <a:bodyPr wrap="none">
            <a:spAutoFit/>
          </a:bodyPr>
          <a:lstStyle/>
          <a:p>
            <a:r>
              <a:rPr lang="ru-RU" dirty="0" smtClean="0"/>
              <a:t>Специализированное ПО</a:t>
            </a:r>
            <a:endParaRPr lang="ru-RU" dirty="0"/>
          </a:p>
        </p:txBody>
      </p:sp>
      <p:pic>
        <p:nvPicPr>
          <p:cNvPr id="1030" name="Picture 6" descr="https://i.pinimg.com/originals/2c/5b/c9/2c5bc9ca342a994f73b51d0f12dbb23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20355" y="871853"/>
            <a:ext cx="3272215" cy="2454161"/>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p:cNvSpPr/>
          <p:nvPr/>
        </p:nvSpPr>
        <p:spPr>
          <a:xfrm>
            <a:off x="8057676" y="3468802"/>
            <a:ext cx="2597571" cy="369332"/>
          </a:xfrm>
          <a:prstGeom prst="rect">
            <a:avLst/>
          </a:prstGeom>
        </p:spPr>
        <p:txBody>
          <a:bodyPr wrap="none">
            <a:spAutoFit/>
          </a:bodyPr>
          <a:lstStyle/>
          <a:p>
            <a:r>
              <a:rPr lang="ru-RU" dirty="0" smtClean="0"/>
              <a:t>Утилиты/Средства ОС</a:t>
            </a:r>
            <a:endParaRPr lang="ru-RU" dirty="0"/>
          </a:p>
        </p:txBody>
      </p:sp>
    </p:spTree>
    <p:extLst>
      <p:ext uri="{BB962C8B-B14F-4D97-AF65-F5344CB8AC3E}">
        <p14:creationId xmlns:p14="http://schemas.microsoft.com/office/powerpoint/2010/main" val="2399506967"/>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319088" cy="474480"/>
          </a:xfrm>
          <a:prstGeom prst="rect">
            <a:avLst/>
          </a:prstGeom>
          <a:noFill/>
          <a:ln w="0">
            <a:noFill/>
          </a:ln>
        </p:spPr>
        <p:txBody>
          <a:bodyPr lIns="0" tIns="0" rIns="0" bIns="0" anchor="t">
            <a:noAutofit/>
          </a:bodyPr>
          <a:lstStyle/>
          <a:p>
            <a:pPr>
              <a:lnSpc>
                <a:spcPct val="100000"/>
              </a:lnSpc>
              <a:buNone/>
            </a:pPr>
            <a:r>
              <a:rPr lang="ru-RU" sz="3200" spc="-1" dirty="0" smtClean="0">
                <a:solidFill>
                  <a:srgbClr val="2369B0"/>
                </a:solidFill>
                <a:latin typeface="Times New Roman"/>
              </a:rPr>
              <a:t>Специализированное ПО</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3" name="Рисунок 2"/>
          <p:cNvPicPr>
            <a:picLocks noChangeAspect="1"/>
          </p:cNvPicPr>
          <p:nvPr/>
        </p:nvPicPr>
        <p:blipFill>
          <a:blip r:embed="rId3"/>
          <a:stretch>
            <a:fillRect/>
          </a:stretch>
        </p:blipFill>
        <p:spPr>
          <a:xfrm>
            <a:off x="304560" y="1057680"/>
            <a:ext cx="11003280" cy="4170074"/>
          </a:xfrm>
          <a:prstGeom prst="rect">
            <a:avLst/>
          </a:prstGeom>
        </p:spPr>
      </p:pic>
    </p:spTree>
    <p:extLst>
      <p:ext uri="{BB962C8B-B14F-4D97-AF65-F5344CB8AC3E}">
        <p14:creationId xmlns:p14="http://schemas.microsoft.com/office/powerpoint/2010/main" val="2762484429"/>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319088" cy="474480"/>
          </a:xfrm>
          <a:prstGeom prst="rect">
            <a:avLst/>
          </a:prstGeom>
          <a:noFill/>
          <a:ln w="0">
            <a:noFill/>
          </a:ln>
        </p:spPr>
        <p:txBody>
          <a:bodyPr lIns="0" tIns="0" rIns="0" bIns="0" anchor="t">
            <a:noAutofit/>
          </a:bodyPr>
          <a:lstStyle/>
          <a:p>
            <a:pPr>
              <a:lnSpc>
                <a:spcPct val="100000"/>
              </a:lnSpc>
              <a:buNone/>
            </a:pPr>
            <a:r>
              <a:rPr lang="ru-RU" sz="3200" spc="-1" dirty="0" smtClean="0">
                <a:solidFill>
                  <a:srgbClr val="2369B0"/>
                </a:solidFill>
                <a:latin typeface="Times New Roman"/>
              </a:rPr>
              <a:t>Пример </a:t>
            </a:r>
            <a:r>
              <a:rPr lang="en-US" sz="3200" spc="-1" dirty="0" err="1" smtClean="0">
                <a:solidFill>
                  <a:srgbClr val="2369B0"/>
                </a:solidFill>
                <a:latin typeface="Times New Roman"/>
              </a:rPr>
              <a:t>Carbanak</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4" name="Рисунок 3"/>
          <p:cNvPicPr>
            <a:picLocks noChangeAspect="1"/>
          </p:cNvPicPr>
          <p:nvPr/>
        </p:nvPicPr>
        <p:blipFill>
          <a:blip r:embed="rId3"/>
          <a:stretch>
            <a:fillRect/>
          </a:stretch>
        </p:blipFill>
        <p:spPr>
          <a:xfrm>
            <a:off x="250536" y="892810"/>
            <a:ext cx="10624008" cy="5020936"/>
          </a:xfrm>
          <a:prstGeom prst="rect">
            <a:avLst/>
          </a:prstGeom>
        </p:spPr>
      </p:pic>
    </p:spTree>
    <p:extLst>
      <p:ext uri="{BB962C8B-B14F-4D97-AF65-F5344CB8AC3E}">
        <p14:creationId xmlns:p14="http://schemas.microsoft.com/office/powerpoint/2010/main" val="2272097825"/>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319088" cy="474480"/>
          </a:xfrm>
          <a:prstGeom prst="rect">
            <a:avLst/>
          </a:prstGeom>
          <a:noFill/>
          <a:ln w="0">
            <a:noFill/>
          </a:ln>
        </p:spPr>
        <p:txBody>
          <a:bodyPr lIns="0" tIns="0" rIns="0" bIns="0" anchor="t">
            <a:noAutofit/>
          </a:bodyPr>
          <a:lstStyle/>
          <a:p>
            <a:pPr>
              <a:lnSpc>
                <a:spcPct val="100000"/>
              </a:lnSpc>
              <a:buNone/>
            </a:pPr>
            <a:r>
              <a:rPr lang="ru-RU" sz="3200" spc="-1" dirty="0" smtClean="0">
                <a:solidFill>
                  <a:srgbClr val="2369B0"/>
                </a:solidFill>
                <a:latin typeface="Times New Roman"/>
              </a:rPr>
              <a:t>Пример </a:t>
            </a:r>
            <a:r>
              <a:rPr lang="en-US" sz="3200" spc="-1" dirty="0" err="1" smtClean="0">
                <a:solidFill>
                  <a:srgbClr val="2369B0"/>
                </a:solidFill>
                <a:latin typeface="Times New Roman"/>
              </a:rPr>
              <a:t>Carbanak</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 name="Рисунок 1"/>
          <p:cNvPicPr>
            <a:picLocks noChangeAspect="1"/>
          </p:cNvPicPr>
          <p:nvPr/>
        </p:nvPicPr>
        <p:blipFill>
          <a:blip r:embed="rId3"/>
          <a:stretch>
            <a:fillRect/>
          </a:stretch>
        </p:blipFill>
        <p:spPr>
          <a:xfrm>
            <a:off x="304560" y="848047"/>
            <a:ext cx="10850880" cy="4185721"/>
          </a:xfrm>
          <a:prstGeom prst="rect">
            <a:avLst/>
          </a:prstGeom>
        </p:spPr>
      </p:pic>
    </p:spTree>
    <p:extLst>
      <p:ext uri="{BB962C8B-B14F-4D97-AF65-F5344CB8AC3E}">
        <p14:creationId xmlns:p14="http://schemas.microsoft.com/office/powerpoint/2010/main" val="283622827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319088" cy="474480"/>
          </a:xfrm>
          <a:prstGeom prst="rect">
            <a:avLst/>
          </a:prstGeom>
          <a:noFill/>
          <a:ln w="0">
            <a:noFill/>
          </a:ln>
        </p:spPr>
        <p:txBody>
          <a:bodyPr lIns="0" tIns="0" rIns="0" bIns="0" anchor="t">
            <a:noAutofit/>
          </a:bodyPr>
          <a:lstStyle/>
          <a:p>
            <a:pPr>
              <a:lnSpc>
                <a:spcPct val="100000"/>
              </a:lnSpc>
              <a:buNone/>
            </a:pPr>
            <a:r>
              <a:rPr lang="en-US" sz="3200" spc="-1" dirty="0" smtClean="0">
                <a:solidFill>
                  <a:srgbClr val="2369B0"/>
                </a:solidFill>
                <a:latin typeface="Times New Roman"/>
              </a:rPr>
              <a:t>TOP-10 </a:t>
            </a:r>
            <a:r>
              <a:rPr lang="ru-RU" sz="3200" spc="-1" dirty="0" smtClean="0">
                <a:solidFill>
                  <a:srgbClr val="2369B0"/>
                </a:solidFill>
                <a:latin typeface="Times New Roman"/>
              </a:rPr>
              <a:t>инструментов хакеров</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3" name="Рисунок 2"/>
          <p:cNvPicPr>
            <a:picLocks noChangeAspect="1"/>
          </p:cNvPicPr>
          <p:nvPr/>
        </p:nvPicPr>
        <p:blipFill>
          <a:blip r:embed="rId3"/>
          <a:stretch>
            <a:fillRect/>
          </a:stretch>
        </p:blipFill>
        <p:spPr>
          <a:xfrm>
            <a:off x="304560" y="687600"/>
            <a:ext cx="8329356" cy="5398350"/>
          </a:xfrm>
          <a:prstGeom prst="rect">
            <a:avLst/>
          </a:prstGeom>
        </p:spPr>
      </p:pic>
    </p:spTree>
    <p:extLst>
      <p:ext uri="{BB962C8B-B14F-4D97-AF65-F5344CB8AC3E}">
        <p14:creationId xmlns:p14="http://schemas.microsoft.com/office/powerpoint/2010/main" val="743963051"/>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319088" cy="474480"/>
          </a:xfrm>
          <a:prstGeom prst="rect">
            <a:avLst/>
          </a:prstGeom>
          <a:noFill/>
          <a:ln w="0">
            <a:noFill/>
          </a:ln>
        </p:spPr>
        <p:txBody>
          <a:bodyPr lIns="0" tIns="0" rIns="0" bIns="0" anchor="t">
            <a:noAutofit/>
          </a:bodyPr>
          <a:lstStyle/>
          <a:p>
            <a:pPr>
              <a:lnSpc>
                <a:spcPct val="100000"/>
              </a:lnSpc>
              <a:buNone/>
            </a:pPr>
            <a:r>
              <a:rPr lang="ru-RU" sz="3200" spc="-1" dirty="0" smtClean="0">
                <a:solidFill>
                  <a:srgbClr val="2369B0"/>
                </a:solidFill>
                <a:latin typeface="Times New Roman"/>
              </a:rPr>
              <a:t>Законодательная база</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6" name="Объект 2"/>
          <p:cNvSpPr txBox="1">
            <a:spLocks/>
          </p:cNvSpPr>
          <p:nvPr/>
        </p:nvSpPr>
        <p:spPr>
          <a:xfrm>
            <a:off x="5399454" y="4003496"/>
            <a:ext cx="4765079" cy="1408852"/>
          </a:xfrm>
          <a:prstGeom prst="rect">
            <a:avLst/>
          </a:prstGeom>
          <a:noFill/>
          <a:ln w="0">
            <a:noFill/>
          </a:ln>
        </p:spPr>
        <p:txBody>
          <a:bodyPr lIns="0" tIns="0" rIns="0" bIns="0" anchor="t">
            <a:noAutofit/>
          </a:bodyPr>
          <a:lstStyle>
            <a:defPPr>
              <a:defRPr lang="ru-RU"/>
            </a:defPPr>
            <a:lvl1pPr marL="0" algn="ctr" defTabSz="914400" rtl="0" eaLnBrk="1" latinLnBrk="0" hangingPunct="1">
              <a:lnSpc>
                <a:spcPct val="100000"/>
              </a:lnSpc>
              <a:buNone/>
              <a:defRPr lang="en-US" sz="1400" b="0" strike="noStrike" kern="1200" spc="-1">
                <a:solidFill>
                  <a:schemeClr val="tx1"/>
                </a:solidFill>
                <a:latin typeface="Times New Roman"/>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r>
              <a:rPr lang="ru-RU" sz="1600" smtClean="0">
                <a:latin typeface="Calibri" panose="020F0502020204030204" pitchFamily="34" charset="0"/>
                <a:cs typeface="Times New Roman" panose="02020603050405020304" pitchFamily="18" charset="0"/>
              </a:rPr>
              <a:t>152 ФЗ</a:t>
            </a:r>
          </a:p>
          <a:p>
            <a:pPr marL="171450" indent="-171450"/>
            <a:r>
              <a:rPr lang="ru-RU" sz="1600" smtClean="0">
                <a:latin typeface="Calibri" panose="020F0502020204030204" pitchFamily="34" charset="0"/>
                <a:cs typeface="Times New Roman" panose="02020603050405020304" pitchFamily="18" charset="0"/>
              </a:rPr>
              <a:t>Постановление Правительства 1119</a:t>
            </a:r>
          </a:p>
          <a:p>
            <a:pPr marL="171450" indent="-171450"/>
            <a:r>
              <a:rPr lang="ru-RU" sz="1600" smtClean="0">
                <a:latin typeface="Calibri" panose="020F0502020204030204" pitchFamily="34" charset="0"/>
                <a:cs typeface="Times New Roman" panose="02020603050405020304" pitchFamily="18" charset="0"/>
              </a:rPr>
              <a:t>Приказ ФСТЭК №21</a:t>
            </a:r>
            <a:endParaRPr lang="ru-RU" sz="1600" dirty="0"/>
          </a:p>
        </p:txBody>
      </p:sp>
      <p:sp>
        <p:nvSpPr>
          <p:cNvPr id="7" name="Объект 2">
            <a:extLst>
              <a:ext uri="{FF2B5EF4-FFF2-40B4-BE49-F238E27FC236}">
                <a16:creationId xmlns:a16="http://schemas.microsoft.com/office/drawing/2014/main" xmlns="" id="{BD051CF0-95C9-4F49-80EE-B942900C6FD1}"/>
              </a:ext>
            </a:extLst>
          </p:cNvPr>
          <p:cNvSpPr txBox="1">
            <a:spLocks/>
          </p:cNvSpPr>
          <p:nvPr/>
        </p:nvSpPr>
        <p:spPr>
          <a:xfrm>
            <a:off x="5399454" y="2381163"/>
            <a:ext cx="4765091" cy="13348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r>
              <a:rPr lang="ru-RU" sz="1600" dirty="0">
                <a:latin typeface="Calibri" panose="020F0502020204030204" pitchFamily="34" charset="0"/>
                <a:cs typeface="Times New Roman" panose="02020603050405020304" pitchFamily="18" charset="0"/>
              </a:rPr>
              <a:t>187 ФЗ</a:t>
            </a:r>
          </a:p>
          <a:p>
            <a:pPr marL="171450" indent="-171450"/>
            <a:r>
              <a:rPr lang="ru-RU" sz="1600" dirty="0">
                <a:latin typeface="Calibri" panose="020F0502020204030204" pitchFamily="34" charset="0"/>
                <a:cs typeface="Times New Roman" panose="02020603050405020304" pitchFamily="18" charset="0"/>
              </a:rPr>
              <a:t>127 Постановление Правительства</a:t>
            </a:r>
          </a:p>
          <a:p>
            <a:pPr marL="171450" indent="-171450"/>
            <a:r>
              <a:rPr lang="ru-RU" sz="1600" dirty="0">
                <a:latin typeface="Calibri" panose="020F0502020204030204" pitchFamily="34" charset="0"/>
                <a:cs typeface="Times New Roman" panose="02020603050405020304" pitchFamily="18" charset="0"/>
              </a:rPr>
              <a:t>239 приказ ФСТЭК </a:t>
            </a:r>
          </a:p>
          <a:p>
            <a:pPr marL="171450" indent="-171450"/>
            <a:r>
              <a:rPr lang="ru-RU" sz="1600" dirty="0">
                <a:latin typeface="Calibri" panose="020F0502020204030204" pitchFamily="34" charset="0"/>
                <a:cs typeface="Times New Roman" panose="02020603050405020304" pitchFamily="18" charset="0"/>
              </a:rPr>
              <a:t>235 приказ ФСТЭК</a:t>
            </a:r>
            <a:endParaRPr lang="ru-RU" sz="1600" dirty="0"/>
          </a:p>
          <a:p>
            <a:pPr marL="0" indent="0">
              <a:buNone/>
            </a:pPr>
            <a:endParaRPr lang="ru-RU" sz="1600" dirty="0"/>
          </a:p>
        </p:txBody>
      </p:sp>
      <p:sp>
        <p:nvSpPr>
          <p:cNvPr id="8" name="TextBox 7">
            <a:extLst>
              <a:ext uri="{FF2B5EF4-FFF2-40B4-BE49-F238E27FC236}">
                <a16:creationId xmlns:a16="http://schemas.microsoft.com/office/drawing/2014/main" xmlns="" id="{01C3E4B3-5A72-4E4E-95DA-672D2E237225}"/>
              </a:ext>
            </a:extLst>
          </p:cNvPr>
          <p:cNvSpPr txBox="1"/>
          <p:nvPr/>
        </p:nvSpPr>
        <p:spPr>
          <a:xfrm>
            <a:off x="2936289" y="1078506"/>
            <a:ext cx="2194148" cy="759694"/>
          </a:xfrm>
          <a:prstGeom prst="rect">
            <a:avLst/>
          </a:prstGeom>
          <a:noFill/>
        </p:spPr>
        <p:txBody>
          <a:bodyPr wrap="square" rtlCol="0">
            <a:noAutofit/>
          </a:bodyPr>
          <a:lstStyle/>
          <a:p>
            <a:r>
              <a:rPr lang="ru-RU" dirty="0">
                <a:latin typeface="Calibri" panose="020F0502020204030204" pitchFamily="34" charset="0"/>
                <a:cs typeface="Times New Roman" panose="02020603050405020304" pitchFamily="18" charset="0"/>
              </a:rPr>
              <a:t>Государственные информационные системы</a:t>
            </a:r>
            <a:endParaRPr lang="ru-RU" dirty="0"/>
          </a:p>
        </p:txBody>
      </p:sp>
      <p:sp>
        <p:nvSpPr>
          <p:cNvPr id="9" name="TextBox 8">
            <a:extLst>
              <a:ext uri="{FF2B5EF4-FFF2-40B4-BE49-F238E27FC236}">
                <a16:creationId xmlns:a16="http://schemas.microsoft.com/office/drawing/2014/main" xmlns="" id="{CB588D6E-E12C-43C4-BA83-54EEE8C5692E}"/>
              </a:ext>
            </a:extLst>
          </p:cNvPr>
          <p:cNvSpPr txBox="1"/>
          <p:nvPr/>
        </p:nvSpPr>
        <p:spPr>
          <a:xfrm>
            <a:off x="441436" y="1057680"/>
            <a:ext cx="2138032" cy="1477328"/>
          </a:xfrm>
          <a:prstGeom prst="rect">
            <a:avLst/>
          </a:prstGeom>
          <a:noFill/>
        </p:spPr>
        <p:txBody>
          <a:bodyPr wrap="square" rtlCol="0">
            <a:spAutoFit/>
          </a:bodyPr>
          <a:lstStyle/>
          <a:p>
            <a:pPr algn="r"/>
            <a:r>
              <a:rPr lang="ru-RU" b="1" dirty="0">
                <a:solidFill>
                  <a:srgbClr val="306DA5"/>
                </a:solidFill>
                <a:latin typeface="Calibri" panose="020F0502020204030204" pitchFamily="34" charset="0"/>
                <a:cs typeface="Times New Roman" panose="02020603050405020304" pitchFamily="18" charset="0"/>
              </a:rPr>
              <a:t>Обеспечение информационной безопасности в Российской федерации</a:t>
            </a:r>
            <a:endParaRPr lang="ru-RU" b="1" dirty="0">
              <a:solidFill>
                <a:srgbClr val="306DA5"/>
              </a:solidFill>
            </a:endParaRPr>
          </a:p>
        </p:txBody>
      </p:sp>
      <p:sp>
        <p:nvSpPr>
          <p:cNvPr id="10" name="TextBox 9">
            <a:extLst>
              <a:ext uri="{FF2B5EF4-FFF2-40B4-BE49-F238E27FC236}">
                <a16:creationId xmlns:a16="http://schemas.microsoft.com/office/drawing/2014/main" xmlns="" id="{5C4D2554-5836-4755-A5F7-F514E789B894}"/>
              </a:ext>
            </a:extLst>
          </p:cNvPr>
          <p:cNvSpPr txBox="1"/>
          <p:nvPr/>
        </p:nvSpPr>
        <p:spPr>
          <a:xfrm>
            <a:off x="2936289" y="2381163"/>
            <a:ext cx="2194148" cy="759694"/>
          </a:xfrm>
          <a:prstGeom prst="rect">
            <a:avLst/>
          </a:prstGeom>
          <a:noFill/>
        </p:spPr>
        <p:txBody>
          <a:bodyPr wrap="square" rtlCol="0">
            <a:noAutofit/>
          </a:bodyPr>
          <a:lstStyle/>
          <a:p>
            <a:r>
              <a:rPr lang="ru-RU" dirty="0">
                <a:latin typeface="Calibri" panose="020F0502020204030204" pitchFamily="34" charset="0"/>
                <a:cs typeface="Times New Roman" panose="02020603050405020304" pitchFamily="18" charset="0"/>
              </a:rPr>
              <a:t>Критическая информационная инфраструктура</a:t>
            </a:r>
            <a:endParaRPr lang="ru-RU" dirty="0"/>
          </a:p>
        </p:txBody>
      </p:sp>
      <p:sp>
        <p:nvSpPr>
          <p:cNvPr id="11" name="TextBox 10">
            <a:extLst>
              <a:ext uri="{FF2B5EF4-FFF2-40B4-BE49-F238E27FC236}">
                <a16:creationId xmlns:a16="http://schemas.microsoft.com/office/drawing/2014/main" xmlns="" id="{52381F43-C71B-413C-A0C3-6217A56D12C2}"/>
              </a:ext>
            </a:extLst>
          </p:cNvPr>
          <p:cNvSpPr txBox="1"/>
          <p:nvPr/>
        </p:nvSpPr>
        <p:spPr>
          <a:xfrm>
            <a:off x="2936289" y="4003496"/>
            <a:ext cx="2194148" cy="759694"/>
          </a:xfrm>
          <a:prstGeom prst="rect">
            <a:avLst/>
          </a:prstGeom>
          <a:noFill/>
        </p:spPr>
        <p:txBody>
          <a:bodyPr wrap="square" rtlCol="0">
            <a:noAutofit/>
          </a:bodyPr>
          <a:lstStyle/>
          <a:p>
            <a:r>
              <a:rPr lang="ru-RU" dirty="0">
                <a:latin typeface="Calibri" panose="020F0502020204030204" pitchFamily="34" charset="0"/>
                <a:cs typeface="Times New Roman" panose="02020603050405020304" pitchFamily="18" charset="0"/>
              </a:rPr>
              <a:t>Защита персональных данных</a:t>
            </a:r>
            <a:endParaRPr lang="ru-RU" dirty="0"/>
          </a:p>
        </p:txBody>
      </p:sp>
      <p:cxnSp>
        <p:nvCxnSpPr>
          <p:cNvPr id="12" name="Прямая соединительная линия 11">
            <a:extLst>
              <a:ext uri="{FF2B5EF4-FFF2-40B4-BE49-F238E27FC236}">
                <a16:creationId xmlns:a16="http://schemas.microsoft.com/office/drawing/2014/main" xmlns="" id="{CFDF8B9E-F424-4CCA-8DB4-185F27EB1B33}"/>
              </a:ext>
            </a:extLst>
          </p:cNvPr>
          <p:cNvCxnSpPr>
            <a:cxnSpLocks/>
          </p:cNvCxnSpPr>
          <p:nvPr/>
        </p:nvCxnSpPr>
        <p:spPr>
          <a:xfrm flipH="1">
            <a:off x="2782666" y="1094193"/>
            <a:ext cx="4" cy="400944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Объект 2">
            <a:extLst>
              <a:ext uri="{FF2B5EF4-FFF2-40B4-BE49-F238E27FC236}">
                <a16:creationId xmlns:a16="http://schemas.microsoft.com/office/drawing/2014/main" xmlns="" id="{10EF4659-6F96-4E89-B3B2-74B63B9917FA}"/>
              </a:ext>
            </a:extLst>
          </p:cNvPr>
          <p:cNvSpPr txBox="1">
            <a:spLocks/>
          </p:cNvSpPr>
          <p:nvPr/>
        </p:nvSpPr>
        <p:spPr>
          <a:xfrm>
            <a:off x="5399454" y="1078506"/>
            <a:ext cx="4765055" cy="10665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r>
              <a:rPr lang="ru-RU" sz="1600" dirty="0">
                <a:latin typeface="Calibri" panose="020F0502020204030204" pitchFamily="34" charset="0"/>
                <a:cs typeface="Times New Roman" panose="02020603050405020304" pitchFamily="18" charset="0"/>
              </a:rPr>
              <a:t>17 приказ ФСТЭК</a:t>
            </a:r>
          </a:p>
          <a:p>
            <a:pPr marL="171450" indent="-171450"/>
            <a:r>
              <a:rPr lang="ru-RU" sz="1600" dirty="0">
                <a:latin typeface="Calibri" panose="020F0502020204030204" pitchFamily="34" charset="0"/>
                <a:cs typeface="Times New Roman" panose="02020603050405020304" pitchFamily="18" charset="0"/>
              </a:rPr>
              <a:t>Постановление Правительства 676</a:t>
            </a:r>
            <a:endParaRPr lang="ru-RU" sz="1600" dirty="0"/>
          </a:p>
        </p:txBody>
      </p:sp>
      <p:cxnSp>
        <p:nvCxnSpPr>
          <p:cNvPr id="14" name="Прямая соединительная линия 13">
            <a:extLst>
              <a:ext uri="{FF2B5EF4-FFF2-40B4-BE49-F238E27FC236}">
                <a16:creationId xmlns:a16="http://schemas.microsoft.com/office/drawing/2014/main" xmlns="" id="{1A3FFDD8-9033-4E67-BCE1-B453DCE9D6CC}"/>
              </a:ext>
            </a:extLst>
          </p:cNvPr>
          <p:cNvCxnSpPr>
            <a:cxnSpLocks/>
          </p:cNvCxnSpPr>
          <p:nvPr/>
        </p:nvCxnSpPr>
        <p:spPr>
          <a:xfrm>
            <a:off x="5333651" y="1094193"/>
            <a:ext cx="0" cy="1030049"/>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a:extLst>
              <a:ext uri="{FF2B5EF4-FFF2-40B4-BE49-F238E27FC236}">
                <a16:creationId xmlns:a16="http://schemas.microsoft.com/office/drawing/2014/main" xmlns="" id="{DEE81D73-BAA5-488E-B7AA-95DB7D20D805}"/>
              </a:ext>
            </a:extLst>
          </p:cNvPr>
          <p:cNvCxnSpPr>
            <a:cxnSpLocks/>
          </p:cNvCxnSpPr>
          <p:nvPr/>
        </p:nvCxnSpPr>
        <p:spPr>
          <a:xfrm>
            <a:off x="5333651" y="2381163"/>
            <a:ext cx="0" cy="133484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a:extLst>
              <a:ext uri="{FF2B5EF4-FFF2-40B4-BE49-F238E27FC236}">
                <a16:creationId xmlns:a16="http://schemas.microsoft.com/office/drawing/2014/main" xmlns="" id="{CC1C4C2B-E711-4813-BB15-B9DEB1537D8C}"/>
              </a:ext>
            </a:extLst>
          </p:cNvPr>
          <p:cNvCxnSpPr>
            <a:cxnSpLocks/>
          </p:cNvCxnSpPr>
          <p:nvPr/>
        </p:nvCxnSpPr>
        <p:spPr>
          <a:xfrm>
            <a:off x="5333651" y="4000116"/>
            <a:ext cx="0" cy="1412232"/>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057938"/>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820160" cy="552240"/>
          </a:xfrm>
          <a:prstGeom prst="rect">
            <a:avLst/>
          </a:prstGeom>
          <a:noFill/>
          <a:ln w="0">
            <a:noFill/>
          </a:ln>
        </p:spPr>
        <p:txBody>
          <a:bodyPr lIns="0" tIns="0" rIns="0" bIns="0" anchor="t">
            <a:noAutofit/>
          </a:bodyPr>
          <a:lstStyle/>
          <a:p>
            <a:pPr>
              <a:lnSpc>
                <a:spcPct val="100000"/>
              </a:lnSpc>
              <a:buNone/>
            </a:pPr>
            <a:r>
              <a:rPr lang="ru-RU" sz="3200" spc="-1" dirty="0" smtClean="0">
                <a:solidFill>
                  <a:srgbClr val="2369B0"/>
                </a:solidFill>
                <a:latin typeface="Times New Roman"/>
              </a:rPr>
              <a:t>Предотвращение атак – мониторинг множества показателей</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 name="Рисунок 1"/>
          <p:cNvPicPr>
            <a:picLocks noChangeAspect="1"/>
          </p:cNvPicPr>
          <p:nvPr/>
        </p:nvPicPr>
        <p:blipFill>
          <a:blip r:embed="rId3"/>
          <a:stretch>
            <a:fillRect/>
          </a:stretch>
        </p:blipFill>
        <p:spPr>
          <a:xfrm>
            <a:off x="906600" y="1057680"/>
            <a:ext cx="9616440" cy="5360771"/>
          </a:xfrm>
          <a:prstGeom prst="rect">
            <a:avLst/>
          </a:prstGeom>
        </p:spPr>
      </p:pic>
    </p:spTree>
    <p:extLst>
      <p:ext uri="{BB962C8B-B14F-4D97-AF65-F5344CB8AC3E}">
        <p14:creationId xmlns:p14="http://schemas.microsoft.com/office/powerpoint/2010/main" val="2221492356"/>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304920" y="57240"/>
            <a:ext cx="6331550" cy="474480"/>
          </a:xfrm>
          <a:prstGeom prst="rect">
            <a:avLst/>
          </a:prstGeom>
          <a:noFill/>
          <a:ln w="0">
            <a:noFill/>
          </a:ln>
        </p:spPr>
        <p:txBody>
          <a:bodyPr lIns="0" tIns="0" rIns="0" bIns="0" anchor="t">
            <a:noAutofit/>
          </a:bodyPr>
          <a:lstStyle/>
          <a:p>
            <a:pPr>
              <a:lnSpc>
                <a:spcPct val="100000"/>
              </a:lnSpc>
              <a:buNone/>
            </a:pPr>
            <a:r>
              <a:rPr lang="en-US" sz="3200" b="0" strike="noStrike" spc="-1" dirty="0" smtClean="0">
                <a:solidFill>
                  <a:srgbClr val="2369B0"/>
                </a:solidFill>
                <a:latin typeface="Times New Roman"/>
              </a:rPr>
              <a:t>MITRE</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6" name="Прямоугольник 15"/>
          <p:cNvSpPr/>
          <p:nvPr/>
        </p:nvSpPr>
        <p:spPr>
          <a:xfrm>
            <a:off x="219958" y="687600"/>
            <a:ext cx="10905122" cy="1477328"/>
          </a:xfrm>
          <a:prstGeom prst="rect">
            <a:avLst/>
          </a:prstGeom>
        </p:spPr>
        <p:txBody>
          <a:bodyPr wrap="square">
            <a:spAutoFit/>
          </a:bodyPr>
          <a:lstStyle/>
          <a:p>
            <a:pPr algn="just"/>
            <a:r>
              <a:rPr lang="ru-RU" b="0" i="0" dirty="0" smtClean="0">
                <a:solidFill>
                  <a:srgbClr val="222222"/>
                </a:solidFill>
                <a:effectLst/>
              </a:rPr>
              <a:t>MITRE — это неком­мерчес­кая орга­низа­ция, которая работа­ет в США и управля­ет цен­тра­ми иссле­дова­ний и раз­работок на уров­не федераль­ного пра­витель­ства и мес­тно­го само­управле­ния. В зону инте­ресов MITRE вхо­дят: искусс­твен­ный интеллект, кван­товая информа­тика, информа­тика в области здра­воох­ранения, кос­мичес­кая безопас­ность, обмен дан­ными о </a:t>
            </a:r>
            <a:r>
              <a:rPr lang="ru-RU" b="0" i="0" dirty="0" err="1" smtClean="0">
                <a:solidFill>
                  <a:srgbClr val="222222"/>
                </a:solidFill>
                <a:effectLst/>
              </a:rPr>
              <a:t>киберуг­розах</a:t>
            </a:r>
            <a:r>
              <a:rPr lang="ru-RU" b="0" i="0" dirty="0" smtClean="0">
                <a:solidFill>
                  <a:srgbClr val="222222"/>
                </a:solidFill>
                <a:effectLst/>
              </a:rPr>
              <a:t> и средствах защиты и так далее.</a:t>
            </a:r>
          </a:p>
        </p:txBody>
      </p:sp>
      <p:sp>
        <p:nvSpPr>
          <p:cNvPr id="8" name="Прямоугольник 7"/>
          <p:cNvSpPr/>
          <p:nvPr/>
        </p:nvSpPr>
        <p:spPr>
          <a:xfrm>
            <a:off x="219958" y="2065452"/>
            <a:ext cx="11657815" cy="1923604"/>
          </a:xfrm>
          <a:prstGeom prst="rect">
            <a:avLst/>
          </a:prstGeom>
        </p:spPr>
        <p:txBody>
          <a:bodyPr wrap="square">
            <a:spAutoFit/>
          </a:bodyPr>
          <a:lstStyle/>
          <a:p>
            <a:pPr algn="just"/>
            <a:r>
              <a:rPr lang="ru-RU" sz="1700" b="0" i="0" dirty="0" smtClean="0">
                <a:solidFill>
                  <a:srgbClr val="222222"/>
                </a:solidFill>
                <a:effectLst/>
              </a:rPr>
              <a:t>В сфе­ре информа­цион­ной безопас­ности кор­порация MITRE извес­тна бла­года­ря спис­ку CVE (</a:t>
            </a:r>
            <a:r>
              <a:rPr lang="ru-RU" sz="1700" b="0" i="0" dirty="0" err="1" smtClean="0">
                <a:solidFill>
                  <a:srgbClr val="222222"/>
                </a:solidFill>
                <a:effectLst/>
              </a:rPr>
              <a:t>Common</a:t>
            </a:r>
            <a:r>
              <a:rPr lang="ru-RU" sz="1700" b="0" i="0" dirty="0" smtClean="0">
                <a:solidFill>
                  <a:srgbClr val="222222"/>
                </a:solidFill>
                <a:effectLst/>
              </a:rPr>
              <a:t> </a:t>
            </a:r>
            <a:r>
              <a:rPr lang="ru-RU" sz="1700" b="0" i="0" dirty="0" err="1" smtClean="0">
                <a:solidFill>
                  <a:srgbClr val="222222"/>
                </a:solidFill>
                <a:effectLst/>
              </a:rPr>
              <a:t>Vulnerabilities</a:t>
            </a:r>
            <a:r>
              <a:rPr lang="ru-RU" sz="1700" b="0" i="0" dirty="0" smtClean="0">
                <a:solidFill>
                  <a:srgbClr val="222222"/>
                </a:solidFill>
                <a:effectLst/>
              </a:rPr>
              <a:t> </a:t>
            </a:r>
            <a:r>
              <a:rPr lang="ru-RU" sz="1700" b="0" i="0" dirty="0" err="1" smtClean="0">
                <a:solidFill>
                  <a:srgbClr val="222222"/>
                </a:solidFill>
                <a:effectLst/>
              </a:rPr>
              <a:t>and</a:t>
            </a:r>
            <a:r>
              <a:rPr lang="ru-RU" sz="1700" b="0" i="0" dirty="0" smtClean="0">
                <a:solidFill>
                  <a:srgbClr val="222222"/>
                </a:solidFill>
                <a:effectLst/>
              </a:rPr>
              <a:t> </a:t>
            </a:r>
            <a:r>
              <a:rPr lang="ru-RU" sz="1700" b="0" i="0" dirty="0" err="1" smtClean="0">
                <a:solidFill>
                  <a:srgbClr val="222222"/>
                </a:solidFill>
                <a:effectLst/>
              </a:rPr>
              <a:t>Exposures</a:t>
            </a:r>
            <a:r>
              <a:rPr lang="ru-RU" sz="1700" b="0" i="0" dirty="0" smtClean="0">
                <a:solidFill>
                  <a:srgbClr val="222222"/>
                </a:solidFill>
                <a:effectLst/>
              </a:rPr>
              <a:t>) </a:t>
            </a:r>
            <a:r>
              <a:rPr lang="ru-RU" sz="1700" b="0" i="0" u="none" strike="noStrike" dirty="0" smtClean="0">
                <a:solidFill>
                  <a:srgbClr val="DD2200"/>
                </a:solidFill>
                <a:effectLst/>
                <a:hlinkClick r:id="rId3"/>
              </a:rPr>
              <a:t>cve.mitre.org</a:t>
            </a:r>
            <a:r>
              <a:rPr lang="ru-RU" sz="1700" b="0" i="0" dirty="0" smtClean="0">
                <a:solidFill>
                  <a:srgbClr val="222222"/>
                </a:solidFill>
                <a:effectLst/>
              </a:rPr>
              <a:t>. Это база обще­извес­тных уяз­вимос­тей, которая появи­лась в 1999 году и с тех пор ста­ла одним из основных ресур­сов, где струк­туриру­ют и хра­нят дан­ные по багам в ПО. Имен­но эти базы исполь­зуют зло­умыш­ленни­ки при пер­вой попыт­ке проникнуть в инфраструк­туру жер­твы пос­ле сканирования сети. </a:t>
            </a:r>
            <a:r>
              <a:rPr lang="en-US" sz="1700" b="0" i="0" dirty="0" smtClean="0">
                <a:solidFill>
                  <a:srgbClr val="222222"/>
                </a:solidFill>
                <a:effectLst/>
                <a:latin typeface="Roboto" panose="02000000000000000000" pitchFamily="2" charset="0"/>
              </a:rPr>
              <a:t>CVE — </a:t>
            </a:r>
            <a:r>
              <a:rPr lang="ru-RU" sz="1700" b="0" i="0" dirty="0" smtClean="0">
                <a:solidFill>
                  <a:srgbClr val="222222"/>
                </a:solidFill>
                <a:effectLst/>
                <a:latin typeface="Roboto" panose="02000000000000000000" pitchFamily="2" charset="0"/>
              </a:rPr>
              <a:t>не единс­твен­ный про­ект </a:t>
            </a:r>
            <a:r>
              <a:rPr lang="en-US" sz="1700" b="0" i="0" dirty="0" smtClean="0">
                <a:solidFill>
                  <a:srgbClr val="222222"/>
                </a:solidFill>
                <a:effectLst/>
                <a:latin typeface="Roboto" panose="02000000000000000000" pitchFamily="2" charset="0"/>
              </a:rPr>
              <a:t>MITRE, </a:t>
            </a:r>
            <a:r>
              <a:rPr lang="ru-RU" sz="1700" b="0" i="0" dirty="0" smtClean="0">
                <a:solidFill>
                  <a:srgbClr val="222222"/>
                </a:solidFill>
                <a:effectLst/>
                <a:latin typeface="Roboto" panose="02000000000000000000" pitchFamily="2" charset="0"/>
              </a:rPr>
              <a:t>свя­зан­ный с защитой информации. Сущес­тву­ют и активно раз­вива­ются так­же такие нап­равле­ния:</a:t>
            </a:r>
          </a:p>
          <a:p>
            <a:pPr algn="just"/>
            <a:endParaRPr lang="ru-RU" sz="1700" b="0" i="0" dirty="0">
              <a:solidFill>
                <a:srgbClr val="222222"/>
              </a:solidFill>
              <a:effectLst/>
            </a:endParaRPr>
          </a:p>
        </p:txBody>
      </p:sp>
      <p:sp>
        <p:nvSpPr>
          <p:cNvPr id="9" name="Прямоугольник 8"/>
          <p:cNvSpPr/>
          <p:nvPr/>
        </p:nvSpPr>
        <p:spPr>
          <a:xfrm>
            <a:off x="219958" y="3698660"/>
            <a:ext cx="11657815" cy="3231654"/>
          </a:xfrm>
          <a:prstGeom prst="rect">
            <a:avLst/>
          </a:prstGeom>
        </p:spPr>
        <p:txBody>
          <a:bodyPr wrap="square">
            <a:spAutoFit/>
          </a:bodyPr>
          <a:lstStyle/>
          <a:p>
            <a:pPr algn="just">
              <a:buFont typeface="Arial" panose="020B0604020202020204" pitchFamily="34" charset="0"/>
              <a:buChar char="•"/>
            </a:pPr>
            <a:r>
              <a:rPr lang="en-US" sz="1700" b="1" i="0" dirty="0" smtClean="0">
                <a:solidFill>
                  <a:srgbClr val="222222"/>
                </a:solidFill>
                <a:effectLst/>
              </a:rPr>
              <a:t>ATT&amp;CK</a:t>
            </a:r>
            <a:r>
              <a:rPr lang="en-US" sz="1700" b="0" i="0" dirty="0" smtClean="0">
                <a:solidFill>
                  <a:srgbClr val="222222"/>
                </a:solidFill>
                <a:effectLst/>
              </a:rPr>
              <a:t> (Adversarial Tactics, Techniques, and Common Knowledge), </a:t>
            </a:r>
            <a:r>
              <a:rPr lang="en-US" sz="1700" b="0" i="0" u="none" strike="noStrike" dirty="0" smtClean="0">
                <a:solidFill>
                  <a:srgbClr val="DD2200"/>
                </a:solidFill>
                <a:effectLst/>
                <a:hlinkClick r:id="rId4"/>
              </a:rPr>
              <a:t>attack.mitre.org</a:t>
            </a:r>
            <a:r>
              <a:rPr lang="en-US" sz="1700" b="0" i="0" dirty="0" smtClean="0">
                <a:solidFill>
                  <a:srgbClr val="222222"/>
                </a:solidFill>
                <a:effectLst/>
              </a:rPr>
              <a:t> — </a:t>
            </a:r>
            <a:r>
              <a:rPr lang="ru-RU" sz="1700" b="0" i="0" dirty="0" smtClean="0">
                <a:solidFill>
                  <a:srgbClr val="222222"/>
                </a:solidFill>
                <a:effectLst/>
              </a:rPr>
              <a:t>это струк­туриро­ван­ный спи­сок извес­тных тех­ник, при­емов и так­тик зло­умыш­ленни­ков, пред­став­ленный в виде таб­лиц;</a:t>
            </a:r>
          </a:p>
          <a:p>
            <a:pPr algn="just">
              <a:buFont typeface="Arial" panose="020B0604020202020204" pitchFamily="34" charset="0"/>
              <a:buChar char="•"/>
            </a:pPr>
            <a:r>
              <a:rPr lang="en-US" sz="1700" b="1" i="0" dirty="0" smtClean="0">
                <a:solidFill>
                  <a:srgbClr val="222222"/>
                </a:solidFill>
                <a:effectLst/>
              </a:rPr>
              <a:t>Structured Threat Information Expression (STIX)</a:t>
            </a:r>
            <a:r>
              <a:rPr lang="en-US" sz="1700" b="0" i="0" dirty="0" smtClean="0">
                <a:solidFill>
                  <a:srgbClr val="222222"/>
                </a:solidFill>
                <a:effectLst/>
              </a:rPr>
              <a:t> — </a:t>
            </a:r>
            <a:r>
              <a:rPr lang="ru-RU" sz="1700" b="0" i="0" dirty="0" smtClean="0">
                <a:solidFill>
                  <a:srgbClr val="222222"/>
                </a:solidFill>
                <a:effectLst/>
              </a:rPr>
              <a:t>это язык и фор­мат </a:t>
            </a:r>
            <a:r>
              <a:rPr lang="ru-RU" sz="1700" b="0" i="0" dirty="0" err="1" smtClean="0">
                <a:solidFill>
                  <a:srgbClr val="222222"/>
                </a:solidFill>
                <a:effectLst/>
              </a:rPr>
              <a:t>сери­али­зации</a:t>
            </a:r>
            <a:r>
              <a:rPr lang="ru-RU" sz="1700" b="0" i="0" dirty="0" smtClean="0">
                <a:solidFill>
                  <a:srgbClr val="222222"/>
                </a:solidFill>
                <a:effectLst/>
              </a:rPr>
              <a:t>, исполь­зуемый для обмена информа­цией о </a:t>
            </a:r>
            <a:r>
              <a:rPr lang="ru-RU" sz="1700" b="0" i="0" dirty="0" err="1" smtClean="0">
                <a:solidFill>
                  <a:srgbClr val="222222"/>
                </a:solidFill>
                <a:effectLst/>
              </a:rPr>
              <a:t>киберуг­розах</a:t>
            </a:r>
            <a:r>
              <a:rPr lang="ru-RU" sz="1700" b="0" i="0" dirty="0" smtClean="0">
                <a:solidFill>
                  <a:srgbClr val="222222"/>
                </a:solidFill>
                <a:effectLst/>
              </a:rPr>
              <a:t> (</a:t>
            </a:r>
            <a:r>
              <a:rPr lang="en-US" sz="1700" b="0" i="0" dirty="0" smtClean="0">
                <a:solidFill>
                  <a:srgbClr val="222222"/>
                </a:solidFill>
                <a:effectLst/>
              </a:rPr>
              <a:t>CTI — Cyber Threat Intelligence) </a:t>
            </a:r>
            <a:r>
              <a:rPr lang="ru-RU" sz="1700" b="0" i="0" dirty="0" smtClean="0">
                <a:solidFill>
                  <a:srgbClr val="222222"/>
                </a:solidFill>
                <a:effectLst/>
              </a:rPr>
              <a:t>меж­ду сис­темами информа­цион­ной безопас­ности;</a:t>
            </a:r>
          </a:p>
          <a:p>
            <a:pPr algn="just">
              <a:buFont typeface="Arial" panose="020B0604020202020204" pitchFamily="34" charset="0"/>
              <a:buChar char="•"/>
            </a:pPr>
            <a:r>
              <a:rPr lang="en-US" sz="1700" b="1" i="0" dirty="0" smtClean="0">
                <a:solidFill>
                  <a:srgbClr val="222222"/>
                </a:solidFill>
                <a:effectLst/>
              </a:rPr>
              <a:t>CAR</a:t>
            </a:r>
            <a:r>
              <a:rPr lang="en-US" sz="1700" b="0" i="0" dirty="0" smtClean="0">
                <a:solidFill>
                  <a:srgbClr val="222222"/>
                </a:solidFill>
                <a:effectLst/>
              </a:rPr>
              <a:t> (Cyber Analytics Repository) — </a:t>
            </a:r>
            <a:r>
              <a:rPr lang="ru-RU" sz="1700" b="0" i="0" dirty="0" smtClean="0">
                <a:solidFill>
                  <a:srgbClr val="222222"/>
                </a:solidFill>
                <a:effectLst/>
              </a:rPr>
              <a:t>база зна­ний, раз­работан­ная на осно­ве модели </a:t>
            </a:r>
            <a:r>
              <a:rPr lang="en-US" sz="1700" b="0" i="0" dirty="0" smtClean="0">
                <a:solidFill>
                  <a:srgbClr val="222222"/>
                </a:solidFill>
                <a:effectLst/>
              </a:rPr>
              <a:t>ATT&amp;CK. </a:t>
            </a:r>
            <a:r>
              <a:rPr lang="ru-RU" sz="1700" b="0" i="0" dirty="0" smtClean="0">
                <a:solidFill>
                  <a:srgbClr val="222222"/>
                </a:solidFill>
                <a:effectLst/>
              </a:rPr>
              <a:t>Она может быть пред­став­лена в виде псев­докода, и коман­ды защит­ников могут исполь­зовать ее при соз­дании логики детектирова­ния в сис­темах защиты;</a:t>
            </a:r>
          </a:p>
          <a:p>
            <a:pPr algn="just">
              <a:buFont typeface="Arial" panose="020B0604020202020204" pitchFamily="34" charset="0"/>
              <a:buChar char="•"/>
            </a:pPr>
            <a:r>
              <a:rPr lang="en-US" sz="1700" b="1" i="0" dirty="0" smtClean="0">
                <a:solidFill>
                  <a:srgbClr val="222222"/>
                </a:solidFill>
                <a:effectLst/>
              </a:rPr>
              <a:t>SHIELD Active Defense</a:t>
            </a:r>
            <a:r>
              <a:rPr lang="en-US" sz="1700" b="0" i="0" dirty="0" smtClean="0">
                <a:solidFill>
                  <a:srgbClr val="222222"/>
                </a:solidFill>
                <a:effectLst/>
              </a:rPr>
              <a:t> — </a:t>
            </a:r>
            <a:r>
              <a:rPr lang="ru-RU" sz="1700" b="0" i="0" dirty="0" smtClean="0">
                <a:solidFill>
                  <a:srgbClr val="222222"/>
                </a:solidFill>
                <a:effectLst/>
              </a:rPr>
              <a:t>база зна­ний по активной защите, которая сис­темати­зиру­ет методы безопас­ности и допол­няет меры сни­жения рис­ков, пред­став­ленные в </a:t>
            </a:r>
            <a:r>
              <a:rPr lang="en-US" sz="1700" b="0" i="0" dirty="0" smtClean="0">
                <a:solidFill>
                  <a:srgbClr val="222222"/>
                </a:solidFill>
                <a:effectLst/>
              </a:rPr>
              <a:t>ATT&amp;CK;</a:t>
            </a:r>
          </a:p>
          <a:p>
            <a:pPr algn="just">
              <a:buFont typeface="Arial" panose="020B0604020202020204" pitchFamily="34" charset="0"/>
              <a:buChar char="•"/>
            </a:pPr>
            <a:r>
              <a:rPr lang="en-US" sz="1700" b="1" i="0" dirty="0" smtClean="0">
                <a:solidFill>
                  <a:srgbClr val="222222"/>
                </a:solidFill>
                <a:effectLst/>
              </a:rPr>
              <a:t>AEP</a:t>
            </a:r>
            <a:r>
              <a:rPr lang="en-US" sz="1700" b="0" i="0" dirty="0" smtClean="0">
                <a:solidFill>
                  <a:srgbClr val="222222"/>
                </a:solidFill>
                <a:effectLst/>
              </a:rPr>
              <a:t> (ATT&amp;CK Emulation Plans) — </a:t>
            </a:r>
            <a:r>
              <a:rPr lang="ru-RU" sz="1700" b="0" i="0" dirty="0" smtClean="0">
                <a:solidFill>
                  <a:srgbClr val="222222"/>
                </a:solidFill>
                <a:effectLst/>
              </a:rPr>
              <a:t>это спо­собы модели­рова­ния поведе­ния зло­умыш­ленни­ка на осно­ве определен­ного набора </a:t>
            </a:r>
            <a:r>
              <a:rPr lang="en-US" sz="1700" b="0" i="0" dirty="0" smtClean="0">
                <a:solidFill>
                  <a:srgbClr val="222222"/>
                </a:solidFill>
                <a:effectLst/>
              </a:rPr>
              <a:t>TTP (Tactics, Techniques, and Procedures) </a:t>
            </a:r>
            <a:r>
              <a:rPr lang="ru-RU" sz="1700" b="0" i="0" dirty="0" smtClean="0">
                <a:solidFill>
                  <a:srgbClr val="222222"/>
                </a:solidFill>
                <a:effectLst/>
              </a:rPr>
              <a:t>по </a:t>
            </a:r>
            <a:r>
              <a:rPr lang="en-US" sz="1700" b="0" i="0" dirty="0" smtClean="0">
                <a:solidFill>
                  <a:srgbClr val="222222"/>
                </a:solidFill>
                <a:effectLst/>
              </a:rPr>
              <a:t>ATT&amp;CK.</a:t>
            </a:r>
            <a:endParaRPr lang="en-US" sz="1700" b="0" i="0" dirty="0">
              <a:solidFill>
                <a:srgbClr val="222222"/>
              </a:solidFill>
              <a:effectLs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820160" cy="552240"/>
          </a:xfrm>
          <a:prstGeom prst="rect">
            <a:avLst/>
          </a:prstGeom>
          <a:noFill/>
          <a:ln w="0">
            <a:noFill/>
          </a:ln>
        </p:spPr>
        <p:txBody>
          <a:bodyPr lIns="0" tIns="0" rIns="0" bIns="0" anchor="t">
            <a:noAutofit/>
          </a:bodyPr>
          <a:lstStyle/>
          <a:p>
            <a:pPr>
              <a:lnSpc>
                <a:spcPct val="100000"/>
              </a:lnSpc>
              <a:buNone/>
            </a:pPr>
            <a:r>
              <a:rPr lang="ru-RU" sz="3200" spc="-1" dirty="0" smtClean="0">
                <a:solidFill>
                  <a:srgbClr val="2369B0"/>
                </a:solidFill>
                <a:latin typeface="Times New Roman"/>
              </a:rPr>
              <a:t>Предотвращение атак – мониторинг множества показателей</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3" name="Рисунок 2"/>
          <p:cNvPicPr>
            <a:picLocks noChangeAspect="1"/>
          </p:cNvPicPr>
          <p:nvPr/>
        </p:nvPicPr>
        <p:blipFill>
          <a:blip r:embed="rId3"/>
          <a:stretch>
            <a:fillRect/>
          </a:stretch>
        </p:blipFill>
        <p:spPr>
          <a:xfrm>
            <a:off x="1295400" y="806766"/>
            <a:ext cx="9829680" cy="5529196"/>
          </a:xfrm>
          <a:prstGeom prst="rect">
            <a:avLst/>
          </a:prstGeom>
        </p:spPr>
      </p:pic>
    </p:spTree>
    <p:extLst>
      <p:ext uri="{BB962C8B-B14F-4D97-AF65-F5344CB8AC3E}">
        <p14:creationId xmlns:p14="http://schemas.microsoft.com/office/powerpoint/2010/main" val="541970447"/>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820160" cy="552240"/>
          </a:xfrm>
          <a:prstGeom prst="rect">
            <a:avLst/>
          </a:prstGeom>
          <a:noFill/>
          <a:ln w="0">
            <a:noFill/>
          </a:ln>
        </p:spPr>
        <p:txBody>
          <a:bodyPr lIns="0" tIns="0" rIns="0" bIns="0" anchor="t">
            <a:noAutofit/>
          </a:bodyPr>
          <a:lstStyle/>
          <a:p>
            <a:pPr>
              <a:lnSpc>
                <a:spcPct val="100000"/>
              </a:lnSpc>
              <a:buNone/>
            </a:pPr>
            <a:r>
              <a:rPr lang="ru-RU" sz="3200" spc="-1" dirty="0" smtClean="0">
                <a:solidFill>
                  <a:srgbClr val="2369B0"/>
                </a:solidFill>
                <a:latin typeface="Times New Roman"/>
              </a:rPr>
              <a:t>Решение - </a:t>
            </a:r>
            <a:r>
              <a:rPr lang="en-US" sz="3200" spc="-1" dirty="0" smtClean="0">
                <a:solidFill>
                  <a:srgbClr val="2369B0"/>
                </a:solidFill>
                <a:latin typeface="Times New Roman"/>
              </a:rPr>
              <a:t>SIEM</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 name="Рисунок 1"/>
          <p:cNvPicPr>
            <a:picLocks noChangeAspect="1"/>
          </p:cNvPicPr>
          <p:nvPr/>
        </p:nvPicPr>
        <p:blipFill>
          <a:blip r:embed="rId3"/>
          <a:stretch>
            <a:fillRect/>
          </a:stretch>
        </p:blipFill>
        <p:spPr>
          <a:xfrm>
            <a:off x="396120" y="1432904"/>
            <a:ext cx="10728960" cy="4693121"/>
          </a:xfrm>
          <a:prstGeom prst="rect">
            <a:avLst/>
          </a:prstGeom>
        </p:spPr>
      </p:pic>
    </p:spTree>
    <p:extLst>
      <p:ext uri="{BB962C8B-B14F-4D97-AF65-F5344CB8AC3E}">
        <p14:creationId xmlns:p14="http://schemas.microsoft.com/office/powerpoint/2010/main" val="417499962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820160" cy="552240"/>
          </a:xfrm>
          <a:prstGeom prst="rect">
            <a:avLst/>
          </a:prstGeom>
          <a:noFill/>
          <a:ln w="0">
            <a:noFill/>
          </a:ln>
        </p:spPr>
        <p:txBody>
          <a:bodyPr lIns="0" tIns="0" rIns="0" bIns="0" anchor="t">
            <a:noAutofit/>
          </a:bodyPr>
          <a:lstStyle/>
          <a:p>
            <a:pPr>
              <a:lnSpc>
                <a:spcPct val="100000"/>
              </a:lnSpc>
              <a:buNone/>
            </a:pPr>
            <a:r>
              <a:rPr lang="en-US" sz="3200" spc="-1" dirty="0" smtClean="0">
                <a:solidFill>
                  <a:srgbClr val="2369B0"/>
                </a:solidFill>
                <a:latin typeface="Times New Roman"/>
              </a:rPr>
              <a:t>SIEM</a:t>
            </a:r>
            <a:r>
              <a:rPr lang="ru-RU" sz="3200" spc="-1" dirty="0" smtClean="0">
                <a:solidFill>
                  <a:srgbClr val="2369B0"/>
                </a:solidFill>
                <a:latin typeface="Times New Roman"/>
              </a:rPr>
              <a:t> - это</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6" name="object 2"/>
          <p:cNvPicPr/>
          <p:nvPr/>
        </p:nvPicPr>
        <p:blipFill>
          <a:blip r:embed="rId3" cstate="print"/>
          <a:stretch>
            <a:fillRect/>
          </a:stretch>
        </p:blipFill>
        <p:spPr>
          <a:xfrm>
            <a:off x="9606989" y="609480"/>
            <a:ext cx="1711633" cy="1456180"/>
          </a:xfrm>
          <a:prstGeom prst="rect">
            <a:avLst/>
          </a:prstGeom>
        </p:spPr>
      </p:pic>
      <p:sp>
        <p:nvSpPr>
          <p:cNvPr id="7" name="object 4"/>
          <p:cNvSpPr txBox="1"/>
          <p:nvPr/>
        </p:nvSpPr>
        <p:spPr>
          <a:xfrm>
            <a:off x="335607" y="799340"/>
            <a:ext cx="9233067" cy="1154803"/>
          </a:xfrm>
          <a:prstGeom prst="rect">
            <a:avLst/>
          </a:prstGeom>
        </p:spPr>
        <p:txBody>
          <a:bodyPr vert="horz" wrap="square" lIns="0" tIns="12700" rIns="0" bIns="0" rtlCol="0">
            <a:spAutoFit/>
          </a:bodyPr>
          <a:lstStyle/>
          <a:p>
            <a:pPr marL="12700" marR="5080" algn="just">
              <a:lnSpc>
                <a:spcPct val="106100"/>
              </a:lnSpc>
              <a:spcBef>
                <a:spcPts val="100"/>
              </a:spcBef>
            </a:pPr>
            <a:r>
              <a:rPr lang="ru-RU" sz="1400" spc="-10" dirty="0">
                <a:solidFill>
                  <a:srgbClr val="474F58"/>
                </a:solidFill>
                <a:cs typeface="Arial MT"/>
              </a:rPr>
              <a:t>Решения по управлению информацией о безопасности и событиями (SIEM) используют правила и статистические корреляции для преобразования записей журналов и событий из систем безопасности в полезную информацию. Эта информация может помочь группам безопасности обнаруживать угрозы в режиме реального времени, управлять реагированием на инциденты, проводить судебно-медицинское расследование прошлых инцидентов безопасности и готовить аудиты в целях обеспечения соответствия.</a:t>
            </a:r>
            <a:endParaRPr sz="1400" dirty="0">
              <a:cs typeface="Arial MT"/>
            </a:endParaRPr>
          </a:p>
        </p:txBody>
      </p:sp>
      <p:sp>
        <p:nvSpPr>
          <p:cNvPr id="8" name="object 5"/>
          <p:cNvSpPr txBox="1"/>
          <p:nvPr/>
        </p:nvSpPr>
        <p:spPr>
          <a:xfrm>
            <a:off x="304560" y="2043973"/>
            <a:ext cx="3932160" cy="1037785"/>
          </a:xfrm>
          <a:prstGeom prst="rect">
            <a:avLst/>
          </a:prstGeom>
        </p:spPr>
        <p:txBody>
          <a:bodyPr vert="horz" wrap="square" lIns="0" tIns="12700" rIns="0" bIns="0" rtlCol="0">
            <a:spAutoFit/>
          </a:bodyPr>
          <a:lstStyle/>
          <a:p>
            <a:pPr marL="12700" marR="5080" algn="just">
              <a:lnSpc>
                <a:spcPct val="111100"/>
              </a:lnSpc>
              <a:spcBef>
                <a:spcPts val="100"/>
              </a:spcBef>
            </a:pPr>
            <a:r>
              <a:rPr lang="ru-RU" sz="1200" spc="-40" dirty="0">
                <a:solidFill>
                  <a:srgbClr val="474F58"/>
                </a:solidFill>
                <a:cs typeface="Arial MT"/>
              </a:rPr>
              <a:t>Термин SIEM был придуман в 2005 году Марком </a:t>
            </a:r>
            <a:r>
              <a:rPr lang="ru-RU" sz="1200" spc="-40" dirty="0" err="1">
                <a:solidFill>
                  <a:srgbClr val="474F58"/>
                </a:solidFill>
                <a:cs typeface="Arial MT"/>
              </a:rPr>
              <a:t>Николеттом</a:t>
            </a:r>
            <a:r>
              <a:rPr lang="ru-RU" sz="1200" spc="-40" dirty="0">
                <a:solidFill>
                  <a:srgbClr val="474F58"/>
                </a:solidFill>
                <a:cs typeface="Arial MT"/>
              </a:rPr>
              <a:t> и </a:t>
            </a:r>
            <a:r>
              <a:rPr lang="ru-RU" sz="1200" spc="-40" dirty="0" err="1">
                <a:solidFill>
                  <a:srgbClr val="474F58"/>
                </a:solidFill>
                <a:cs typeface="Arial MT"/>
              </a:rPr>
              <a:t>Амритом</a:t>
            </a:r>
            <a:r>
              <a:rPr lang="ru-RU" sz="1200" spc="-40" dirty="0">
                <a:solidFill>
                  <a:srgbClr val="474F58"/>
                </a:solidFill>
                <a:cs typeface="Arial MT"/>
              </a:rPr>
              <a:t> Уильямсом в отчете Gartner SIEM</a:t>
            </a:r>
            <a:r>
              <a:rPr sz="1200" spc="-45" dirty="0">
                <a:solidFill>
                  <a:srgbClr val="474F58"/>
                </a:solidFill>
                <a:cs typeface="Arial MT"/>
              </a:rPr>
              <a:t>, </a:t>
            </a:r>
            <a:r>
              <a:rPr lang="en-US" sz="1200" spc="-45" dirty="0">
                <a:solidFill>
                  <a:srgbClr val="474F58"/>
                </a:solidFill>
                <a:cs typeface="Arial MT"/>
              </a:rPr>
              <a:t> </a:t>
            </a:r>
            <a:r>
              <a:rPr lang="en-US" sz="1200" u="sng" spc="-5" dirty="0">
                <a:solidFill>
                  <a:srgbClr val="6ABA4F"/>
                </a:solidFill>
                <a:uFill>
                  <a:solidFill>
                    <a:srgbClr val="6ABA4F"/>
                  </a:solidFill>
                </a:uFill>
                <a:cs typeface="Trebuchet MS"/>
                <a:hlinkClick r:id="rId4"/>
              </a:rPr>
              <a:t>Improve </a:t>
            </a:r>
            <a:r>
              <a:rPr lang="en-US" sz="1200" u="sng" spc="-20" dirty="0">
                <a:solidFill>
                  <a:srgbClr val="6ABA4F"/>
                </a:solidFill>
                <a:uFill>
                  <a:solidFill>
                    <a:srgbClr val="6ABA4F"/>
                  </a:solidFill>
                </a:uFill>
                <a:cs typeface="Trebuchet MS"/>
                <a:hlinkClick r:id="rId4"/>
              </a:rPr>
              <a:t>IT </a:t>
            </a:r>
            <a:r>
              <a:rPr lang="en-US" sz="1200" u="sng" spc="-5" dirty="0">
                <a:solidFill>
                  <a:srgbClr val="6ABA4F"/>
                </a:solidFill>
                <a:uFill>
                  <a:solidFill>
                    <a:srgbClr val="6ABA4F"/>
                  </a:solidFill>
                </a:uFill>
                <a:cs typeface="Trebuchet MS"/>
                <a:hlinkClick r:id="rId4"/>
              </a:rPr>
              <a:t>Security </a:t>
            </a:r>
            <a:r>
              <a:rPr lang="en-US" sz="1200" u="sng" spc="-25" dirty="0">
                <a:solidFill>
                  <a:srgbClr val="6ABA4F"/>
                </a:solidFill>
                <a:uFill>
                  <a:solidFill>
                    <a:srgbClr val="6ABA4F"/>
                  </a:solidFill>
                </a:uFill>
                <a:cs typeface="Trebuchet MS"/>
                <a:hlinkClick r:id="rId4"/>
              </a:rPr>
              <a:t>with </a:t>
            </a:r>
            <a:r>
              <a:rPr lang="en-US" sz="1200" u="sng" spc="-20" dirty="0">
                <a:solidFill>
                  <a:srgbClr val="6ABA4F"/>
                </a:solidFill>
                <a:uFill>
                  <a:solidFill>
                    <a:srgbClr val="6ABA4F"/>
                  </a:solidFill>
                </a:uFill>
                <a:cs typeface="Trebuchet MS"/>
                <a:hlinkClick r:id="rId4"/>
              </a:rPr>
              <a:t>Vulnerability </a:t>
            </a:r>
            <a:r>
              <a:rPr lang="en-US" sz="1200" u="sng" spc="-15" dirty="0">
                <a:solidFill>
                  <a:srgbClr val="6ABA4F"/>
                </a:solidFill>
                <a:uFill>
                  <a:solidFill>
                    <a:srgbClr val="6ABA4F"/>
                  </a:solidFill>
                </a:uFill>
                <a:cs typeface="Trebuchet MS"/>
                <a:hlinkClick r:id="rId4"/>
              </a:rPr>
              <a:t>Management</a:t>
            </a:r>
            <a:r>
              <a:rPr sz="1200" spc="-15" dirty="0">
                <a:solidFill>
                  <a:srgbClr val="6ABA4F"/>
                </a:solidFill>
                <a:cs typeface="Trebuchet MS"/>
                <a:hlinkClick r:id="rId4"/>
              </a:rPr>
              <a:t>. </a:t>
            </a:r>
            <a:r>
              <a:rPr lang="ru-RU" sz="1200" spc="-40" dirty="0">
                <a:solidFill>
                  <a:srgbClr val="474F58"/>
                </a:solidFill>
                <a:cs typeface="Arial MT"/>
              </a:rPr>
              <a:t>Они предложили новую информационную систему безопасности на основе двух предыдущих поколений.</a:t>
            </a:r>
            <a:endParaRPr sz="1200" dirty="0">
              <a:cs typeface="Arial MT"/>
            </a:endParaRPr>
          </a:p>
        </p:txBody>
      </p:sp>
      <p:sp>
        <p:nvSpPr>
          <p:cNvPr id="9" name="object 6"/>
          <p:cNvSpPr txBox="1"/>
          <p:nvPr/>
        </p:nvSpPr>
        <p:spPr>
          <a:xfrm>
            <a:off x="249398" y="3136131"/>
            <a:ext cx="3987322" cy="1242776"/>
          </a:xfrm>
          <a:prstGeom prst="rect">
            <a:avLst/>
          </a:prstGeom>
        </p:spPr>
        <p:txBody>
          <a:bodyPr vert="horz" wrap="square" lIns="0" tIns="12700" rIns="0" bIns="0" rtlCol="0">
            <a:spAutoFit/>
          </a:bodyPr>
          <a:lstStyle/>
          <a:p>
            <a:pPr marL="127000" marR="5080" indent="-114300">
              <a:lnSpc>
                <a:spcPct val="111100"/>
              </a:lnSpc>
              <a:spcBef>
                <a:spcPts val="100"/>
              </a:spcBef>
              <a:buClr>
                <a:srgbClr val="49AA4D"/>
              </a:buClr>
              <a:buFont typeface="Arial MT"/>
              <a:buChar char="•"/>
              <a:tabLst>
                <a:tab pos="127000" algn="l"/>
              </a:tabLst>
            </a:pPr>
            <a:r>
              <a:rPr lang="ru-RU" sz="1200" b="1" spc="-20" dirty="0">
                <a:solidFill>
                  <a:srgbClr val="474747"/>
                </a:solidFill>
                <a:cs typeface="Trebuchet MS"/>
              </a:rPr>
              <a:t>Управление информацией безопасности (SIM) — </a:t>
            </a:r>
            <a:r>
              <a:rPr lang="ru-RU" sz="1200" spc="-20" dirty="0">
                <a:solidFill>
                  <a:srgbClr val="474747"/>
                </a:solidFill>
                <a:cs typeface="Trebuchet MS"/>
              </a:rPr>
              <a:t>первое поколение, построенное на основе традиционных систем сбора логов и управления ими</a:t>
            </a:r>
            <a:r>
              <a:rPr sz="1200" spc="-15" dirty="0">
                <a:solidFill>
                  <a:srgbClr val="474747"/>
                </a:solidFill>
                <a:cs typeface="Arial MT"/>
              </a:rPr>
              <a:t>.</a:t>
            </a:r>
            <a:r>
              <a:rPr sz="1200" spc="-55" dirty="0">
                <a:solidFill>
                  <a:srgbClr val="474747"/>
                </a:solidFill>
                <a:cs typeface="Arial MT"/>
              </a:rPr>
              <a:t> </a:t>
            </a:r>
            <a:r>
              <a:rPr lang="ru-RU" sz="1200" spc="-55" dirty="0">
                <a:solidFill>
                  <a:srgbClr val="474747"/>
                </a:solidFill>
                <a:cs typeface="Arial MT"/>
              </a:rPr>
              <a:t>В SIM реализовано долгосрочное хранение, анализ и составление отчетов по данным логов, а также объединение логов с данными об угрозах.</a:t>
            </a:r>
            <a:endParaRPr sz="1200" dirty="0">
              <a:cs typeface="Arial MT"/>
            </a:endParaRPr>
          </a:p>
        </p:txBody>
      </p:sp>
      <p:sp>
        <p:nvSpPr>
          <p:cNvPr id="10" name="object 7"/>
          <p:cNvSpPr txBox="1"/>
          <p:nvPr/>
        </p:nvSpPr>
        <p:spPr>
          <a:xfrm>
            <a:off x="249398" y="4433280"/>
            <a:ext cx="3987322" cy="1857753"/>
          </a:xfrm>
          <a:prstGeom prst="rect">
            <a:avLst/>
          </a:prstGeom>
        </p:spPr>
        <p:txBody>
          <a:bodyPr vert="horz" wrap="square" lIns="0" tIns="12700" rIns="0" bIns="0" rtlCol="0">
            <a:spAutoFit/>
          </a:bodyPr>
          <a:lstStyle/>
          <a:p>
            <a:pPr marL="126364" marR="5080" indent="-114300">
              <a:lnSpc>
                <a:spcPct val="111100"/>
              </a:lnSpc>
              <a:spcBef>
                <a:spcPts val="100"/>
              </a:spcBef>
              <a:buClr>
                <a:srgbClr val="49AA4D"/>
              </a:buClr>
              <a:buFont typeface="Arial MT"/>
              <a:buChar char="•"/>
              <a:tabLst>
                <a:tab pos="127000" algn="l"/>
              </a:tabLst>
            </a:pPr>
            <a:r>
              <a:rPr lang="ru-RU" sz="1200" b="1" spc="-20" dirty="0">
                <a:solidFill>
                  <a:srgbClr val="474747"/>
                </a:solidFill>
                <a:latin typeface="Trebuchet MS"/>
                <a:cs typeface="Trebuchet MS"/>
              </a:rPr>
              <a:t>Управление событиями безопасности (SEM) — </a:t>
            </a:r>
            <a:r>
              <a:rPr lang="ru-RU" sz="1200" spc="-20" dirty="0">
                <a:solidFill>
                  <a:srgbClr val="474747"/>
                </a:solidFill>
                <a:latin typeface="Trebuchet MS"/>
                <a:cs typeface="Trebuchet MS"/>
              </a:rPr>
              <a:t>второе поколение, направленное на события безопасности — агрегирование, корреляция и уведомление о событиях от систем безопасности, таких как антивирусы, межсетевые экраны и системы обнаружения вторжений (IDS), а также о событиях, о которых сообщается непосредственно посредством аутентификации, ловушек SNMP, серверов, баз данных и т. д.</a:t>
            </a:r>
            <a:endParaRPr sz="1200" dirty="0">
              <a:latin typeface="Arial MT"/>
              <a:cs typeface="Arial MT"/>
            </a:endParaRPr>
          </a:p>
        </p:txBody>
      </p:sp>
      <p:sp>
        <p:nvSpPr>
          <p:cNvPr id="11" name="object 8"/>
          <p:cNvSpPr txBox="1"/>
          <p:nvPr/>
        </p:nvSpPr>
        <p:spPr>
          <a:xfrm>
            <a:off x="4623804" y="2026788"/>
            <a:ext cx="3687822" cy="3741152"/>
          </a:xfrm>
          <a:prstGeom prst="rect">
            <a:avLst/>
          </a:prstGeom>
        </p:spPr>
        <p:txBody>
          <a:bodyPr vert="horz" wrap="square" lIns="0" tIns="12700" rIns="0" bIns="0" rtlCol="0">
            <a:spAutoFit/>
          </a:bodyPr>
          <a:lstStyle/>
          <a:p>
            <a:pPr marL="12700" marR="5080" algn="just">
              <a:lnSpc>
                <a:spcPct val="111100"/>
              </a:lnSpc>
              <a:spcBef>
                <a:spcPts val="100"/>
              </a:spcBef>
            </a:pPr>
            <a:r>
              <a:rPr lang="ru-RU" sz="1200" spc="-15" dirty="0">
                <a:solidFill>
                  <a:srgbClr val="474F58"/>
                </a:solidFill>
                <a:cs typeface="Arial MT"/>
              </a:rPr>
              <a:t>В последующие годы поставщики представили системы, которые обеспечивали как управление и анализ логов безопасности (SIM), так и управление событиями (SEM), для создания SIEM-решений</a:t>
            </a:r>
            <a:r>
              <a:rPr lang="ru-RU" sz="1200" spc="-15" dirty="0" smtClean="0">
                <a:solidFill>
                  <a:srgbClr val="474F58"/>
                </a:solidFill>
                <a:cs typeface="Arial MT"/>
              </a:rPr>
              <a:t>.</a:t>
            </a:r>
          </a:p>
          <a:p>
            <a:pPr marL="12700" marR="5080" algn="just">
              <a:lnSpc>
                <a:spcPct val="111100"/>
              </a:lnSpc>
              <a:spcBef>
                <a:spcPts val="100"/>
              </a:spcBef>
            </a:pPr>
            <a:r>
              <a:rPr lang="ru-RU" sz="1200" spc="-65" dirty="0" smtClean="0">
                <a:solidFill>
                  <a:srgbClr val="474F58"/>
                </a:solidFill>
                <a:cs typeface="Arial MT"/>
              </a:rPr>
              <a:t>Платформы SIEM могут объединять как исторические данные логов, так и события в реальном времени, а также устанавливать взаимосвязи, которые могут помочь сотрудникам службы безопасности выявлять аномалии, уязвимости и инциденты.</a:t>
            </a:r>
          </a:p>
          <a:p>
            <a:pPr marL="12700" marR="5080" algn="just">
              <a:lnSpc>
                <a:spcPct val="111100"/>
              </a:lnSpc>
              <a:spcBef>
                <a:spcPts val="100"/>
              </a:spcBef>
            </a:pPr>
            <a:r>
              <a:rPr lang="ru-RU" sz="1200" spc="-40" dirty="0" smtClean="0">
                <a:solidFill>
                  <a:srgbClr val="474F58"/>
                </a:solidFill>
                <a:cs typeface="Arial MT"/>
              </a:rPr>
              <a:t>Основное внимание уделяется инцидентам и событиям, связанным с безопасностью, таким как успешные или неудачные входы в систему, действия вредоносных программ или повышение привилегий.</a:t>
            </a:r>
          </a:p>
          <a:p>
            <a:pPr marL="12700" marR="5080" algn="just">
              <a:lnSpc>
                <a:spcPct val="111100"/>
              </a:lnSpc>
              <a:spcBef>
                <a:spcPts val="100"/>
              </a:spcBef>
            </a:pPr>
            <a:r>
              <a:rPr lang="ru-RU" sz="1200" spc="-35" dirty="0" smtClean="0">
                <a:solidFill>
                  <a:srgbClr val="474F58"/>
                </a:solidFill>
                <a:cs typeface="Arial MT"/>
              </a:rPr>
              <a:t>Эти сведения могут быть отправлены в виде уведомлений или предупреждений или обнаружены аналитиками безопасности с помощью инструментов визуализации и создания информационных панелей платформы SIEM.</a:t>
            </a:r>
            <a:endParaRPr lang="ru-RU" sz="1200" dirty="0" smtClean="0">
              <a:cs typeface="Arial MT"/>
            </a:endParaRPr>
          </a:p>
        </p:txBody>
      </p:sp>
      <p:sp>
        <p:nvSpPr>
          <p:cNvPr id="15" name="object 16"/>
          <p:cNvSpPr txBox="1"/>
          <p:nvPr/>
        </p:nvSpPr>
        <p:spPr>
          <a:xfrm>
            <a:off x="8410669" y="2120019"/>
            <a:ext cx="3712691" cy="4376006"/>
          </a:xfrm>
          <a:prstGeom prst="rect">
            <a:avLst/>
          </a:prstGeom>
          <a:ln w="6350">
            <a:solidFill>
              <a:srgbClr val="D7DCE0"/>
            </a:solidFill>
          </a:ln>
        </p:spPr>
        <p:txBody>
          <a:bodyPr vert="horz" wrap="square" lIns="0" tIns="0" rIns="0" bIns="0" rtlCol="0">
            <a:spAutoFit/>
          </a:bodyPr>
          <a:lstStyle/>
          <a:p>
            <a:pPr>
              <a:lnSpc>
                <a:spcPct val="100000"/>
              </a:lnSpc>
            </a:pPr>
            <a:endParaRPr sz="1200" dirty="0">
              <a:cs typeface="Times New Roman"/>
            </a:endParaRPr>
          </a:p>
          <a:p>
            <a:pPr marL="215900">
              <a:lnSpc>
                <a:spcPct val="100000"/>
              </a:lnSpc>
            </a:pPr>
            <a:r>
              <a:rPr sz="1200" i="1" spc="-50" dirty="0">
                <a:solidFill>
                  <a:srgbClr val="139DF2"/>
                </a:solidFill>
                <a:cs typeface="Verdana"/>
              </a:rPr>
              <a:t>SIEM</a:t>
            </a:r>
            <a:r>
              <a:rPr lang="ru-RU" sz="1200" i="1" spc="-50" dirty="0">
                <a:solidFill>
                  <a:srgbClr val="139DF2"/>
                </a:solidFill>
                <a:cs typeface="Verdana"/>
              </a:rPr>
              <a:t> следующего поколения</a:t>
            </a:r>
            <a:endParaRPr sz="1200" dirty="0">
              <a:cs typeface="Verdana"/>
            </a:endParaRPr>
          </a:p>
          <a:p>
            <a:pPr marL="330200" indent="-114935">
              <a:lnSpc>
                <a:spcPct val="100000"/>
              </a:lnSpc>
              <a:spcBef>
                <a:spcPts val="720"/>
              </a:spcBef>
              <a:buClr>
                <a:srgbClr val="139DF2"/>
              </a:buClr>
              <a:buFont typeface="Arial MT"/>
              <a:buChar char="•"/>
              <a:tabLst>
                <a:tab pos="330835" algn="l"/>
              </a:tabLst>
            </a:pPr>
            <a:r>
              <a:rPr lang="ru-RU" sz="1200" b="1" spc="-5" dirty="0" smtClean="0">
                <a:solidFill>
                  <a:srgbClr val="474747"/>
                </a:solidFill>
                <a:cs typeface="Trebuchet MS"/>
              </a:rPr>
              <a:t>Аналитика </a:t>
            </a:r>
            <a:r>
              <a:rPr lang="ru-RU" sz="1200" b="1" spc="-5" dirty="0">
                <a:solidFill>
                  <a:srgbClr val="474747"/>
                </a:solidFill>
                <a:cs typeface="Trebuchet MS"/>
              </a:rPr>
              <a:t>поведения пользователей и объектов </a:t>
            </a:r>
            <a:r>
              <a:rPr sz="1200" b="1" spc="-20" dirty="0">
                <a:solidFill>
                  <a:srgbClr val="474747"/>
                </a:solidFill>
                <a:cs typeface="Trebuchet MS"/>
              </a:rPr>
              <a:t>(UE</a:t>
            </a:r>
            <a:r>
              <a:rPr sz="1200" b="1" spc="-30" dirty="0">
                <a:solidFill>
                  <a:srgbClr val="474747"/>
                </a:solidFill>
                <a:cs typeface="Trebuchet MS"/>
              </a:rPr>
              <a:t>B</a:t>
            </a:r>
            <a:r>
              <a:rPr sz="1200" b="1" spc="-25" dirty="0">
                <a:solidFill>
                  <a:srgbClr val="474747"/>
                </a:solidFill>
                <a:cs typeface="Trebuchet MS"/>
              </a:rPr>
              <a:t>A)</a:t>
            </a:r>
            <a:r>
              <a:rPr lang="ru-RU" sz="1200" b="1" spc="-25" dirty="0">
                <a:solidFill>
                  <a:srgbClr val="474747"/>
                </a:solidFill>
                <a:cs typeface="Trebuchet MS"/>
              </a:rPr>
              <a:t> </a:t>
            </a:r>
            <a:r>
              <a:rPr sz="1200" spc="-40" dirty="0">
                <a:solidFill>
                  <a:srgbClr val="474747"/>
                </a:solidFill>
                <a:cs typeface="Arial MT"/>
              </a:rPr>
              <a:t>– </a:t>
            </a:r>
            <a:r>
              <a:rPr sz="1200" spc="-75" dirty="0">
                <a:solidFill>
                  <a:srgbClr val="474747"/>
                </a:solidFill>
                <a:cs typeface="Arial MT"/>
              </a:rPr>
              <a:t> </a:t>
            </a:r>
            <a:r>
              <a:rPr lang="ru-RU" sz="1200" spc="-25" dirty="0">
                <a:solidFill>
                  <a:srgbClr val="474747"/>
                </a:solidFill>
                <a:cs typeface="Arial MT"/>
              </a:rPr>
              <a:t>продвинутые SIEM выходят за рамки правил и корреляций, используя искусственный интеллект и методы глубокого обучения для изучения моделей человеческого поведения. Это может помочь обнаружить внутренние угрозы, целевые атаки и мошенничество</a:t>
            </a:r>
            <a:r>
              <a:rPr sz="1200" spc="-30" dirty="0">
                <a:solidFill>
                  <a:srgbClr val="474747"/>
                </a:solidFill>
                <a:cs typeface="Arial MT"/>
              </a:rPr>
              <a:t>.</a:t>
            </a:r>
            <a:endParaRPr sz="1200" dirty="0">
              <a:cs typeface="Arial MT"/>
            </a:endParaRPr>
          </a:p>
          <a:p>
            <a:pPr>
              <a:lnSpc>
                <a:spcPct val="100000"/>
              </a:lnSpc>
              <a:spcBef>
                <a:spcPts val="30"/>
              </a:spcBef>
            </a:pPr>
            <a:endParaRPr sz="1200" dirty="0">
              <a:cs typeface="Arial MT"/>
            </a:endParaRPr>
          </a:p>
          <a:p>
            <a:pPr marL="330200" marR="200025" indent="-114300">
              <a:lnSpc>
                <a:spcPct val="111100"/>
              </a:lnSpc>
              <a:buClr>
                <a:srgbClr val="139DF2"/>
              </a:buClr>
              <a:buFont typeface="Arial MT"/>
              <a:buChar char="•"/>
              <a:tabLst>
                <a:tab pos="330835" algn="l"/>
              </a:tabLst>
            </a:pPr>
            <a:r>
              <a:rPr lang="ru-RU" sz="1200" b="1" spc="-20" dirty="0">
                <a:solidFill>
                  <a:srgbClr val="474747"/>
                </a:solidFill>
                <a:cs typeface="Trebuchet MS"/>
              </a:rPr>
              <a:t>Управление безопасностью, автоматизация и реагирование (SOAR) — </a:t>
            </a:r>
            <a:r>
              <a:rPr lang="ru-RU" sz="1200" spc="-20" dirty="0">
                <a:solidFill>
                  <a:srgbClr val="474747"/>
                </a:solidFill>
                <a:cs typeface="Trebuchet MS"/>
              </a:rPr>
              <a:t>SIEM нового поколения интегрируются с корпоративными системами и автоматизируют реагирование на инциденты. Например, SIEM может обнаружить предупреждение о программах-вымогателях и автоматически выполнить меры сдерживания в затронутых системах, прежде чем злоумышленник сможет зашифровать данные</a:t>
            </a:r>
            <a:r>
              <a:rPr sz="1200" spc="-20" dirty="0">
                <a:solidFill>
                  <a:srgbClr val="474747"/>
                </a:solidFill>
                <a:cs typeface="Arial MT"/>
              </a:rPr>
              <a:t>.</a:t>
            </a:r>
            <a:endParaRPr sz="1200" dirty="0">
              <a:cs typeface="Arial MT"/>
            </a:endParaRPr>
          </a:p>
        </p:txBody>
      </p:sp>
    </p:spTree>
    <p:extLst>
      <p:ext uri="{BB962C8B-B14F-4D97-AF65-F5344CB8AC3E}">
        <p14:creationId xmlns:p14="http://schemas.microsoft.com/office/powerpoint/2010/main" val="75607673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820160" cy="552240"/>
          </a:xfrm>
          <a:prstGeom prst="rect">
            <a:avLst/>
          </a:prstGeom>
          <a:noFill/>
          <a:ln w="0">
            <a:noFill/>
          </a:ln>
        </p:spPr>
        <p:txBody>
          <a:bodyPr lIns="0" tIns="0" rIns="0" bIns="0" anchor="t">
            <a:noAutofit/>
          </a:bodyPr>
          <a:lstStyle/>
          <a:p>
            <a:pPr>
              <a:lnSpc>
                <a:spcPct val="100000"/>
              </a:lnSpc>
              <a:buNone/>
            </a:pPr>
            <a:r>
              <a:rPr lang="en-US" sz="3200" spc="-1" dirty="0" smtClean="0">
                <a:solidFill>
                  <a:srgbClr val="2369B0"/>
                </a:solidFill>
                <a:latin typeface="Times New Roman"/>
              </a:rPr>
              <a:t>SIEM</a:t>
            </a:r>
            <a:r>
              <a:rPr lang="ru-RU" sz="3200" spc="-1" dirty="0" smtClean="0">
                <a:solidFill>
                  <a:srgbClr val="2369B0"/>
                </a:solidFill>
                <a:latin typeface="Times New Roman"/>
              </a:rPr>
              <a:t> – компоненты и возможности</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2" name="object 18"/>
          <p:cNvSpPr txBox="1"/>
          <p:nvPr/>
        </p:nvSpPr>
        <p:spPr>
          <a:xfrm>
            <a:off x="560006" y="760862"/>
            <a:ext cx="3334666" cy="1325043"/>
          </a:xfrm>
          <a:prstGeom prst="rect">
            <a:avLst/>
          </a:prstGeom>
        </p:spPr>
        <p:txBody>
          <a:bodyPr vert="horz" wrap="square" lIns="0" tIns="12700" rIns="0" bIns="0" rtlCol="0">
            <a:spAutoFit/>
          </a:bodyPr>
          <a:lstStyle/>
          <a:p>
            <a:pPr marL="12700">
              <a:lnSpc>
                <a:spcPct val="100000"/>
              </a:lnSpc>
              <a:spcBef>
                <a:spcPts val="100"/>
              </a:spcBef>
            </a:pPr>
            <a:r>
              <a:rPr lang="ru-RU" sz="1200" spc="-25" dirty="0">
                <a:solidFill>
                  <a:srgbClr val="474F58"/>
                </a:solidFill>
                <a:latin typeface="Trebuchet MS"/>
                <a:cs typeface="Trebuchet MS"/>
              </a:rPr>
              <a:t>Агрегация данных</a:t>
            </a:r>
            <a:endParaRPr sz="1200" dirty="0">
              <a:latin typeface="Trebuchet MS"/>
              <a:cs typeface="Trebuchet MS"/>
            </a:endParaRPr>
          </a:p>
          <a:p>
            <a:pPr marL="12700" marR="5080">
              <a:lnSpc>
                <a:spcPct val="111100"/>
              </a:lnSpc>
              <a:spcBef>
                <a:spcPts val="840"/>
              </a:spcBef>
            </a:pPr>
            <a:r>
              <a:rPr lang="ru-RU" sz="1200" spc="-20" dirty="0">
                <a:solidFill>
                  <a:srgbClr val="474F58"/>
                </a:solidFill>
                <a:latin typeface="Arial MT"/>
                <a:cs typeface="Arial MT"/>
              </a:rPr>
              <a:t>Объединяет данные из сети, безопасности, серверов, баз данных, приложений и других систем безопасности, таких как брандмауэры, антивирусы и системы обнаружения вторжений (IDS)</a:t>
            </a:r>
            <a:endParaRPr sz="1200" dirty="0">
              <a:latin typeface="Arial MT"/>
              <a:cs typeface="Arial MT"/>
            </a:endParaRPr>
          </a:p>
        </p:txBody>
      </p:sp>
      <p:sp>
        <p:nvSpPr>
          <p:cNvPr id="13" name="object 19"/>
          <p:cNvSpPr txBox="1"/>
          <p:nvPr/>
        </p:nvSpPr>
        <p:spPr>
          <a:xfrm>
            <a:off x="575412" y="2044677"/>
            <a:ext cx="3326027" cy="1530034"/>
          </a:xfrm>
          <a:prstGeom prst="rect">
            <a:avLst/>
          </a:prstGeom>
        </p:spPr>
        <p:txBody>
          <a:bodyPr vert="horz" wrap="square" lIns="0" tIns="12700" rIns="0" bIns="0" rtlCol="0">
            <a:spAutoFit/>
          </a:bodyPr>
          <a:lstStyle/>
          <a:p>
            <a:pPr marL="12700">
              <a:lnSpc>
                <a:spcPct val="100000"/>
              </a:lnSpc>
              <a:spcBef>
                <a:spcPts val="100"/>
              </a:spcBef>
            </a:pPr>
            <a:r>
              <a:rPr lang="ru-RU" sz="1200" spc="-5" dirty="0">
                <a:solidFill>
                  <a:srgbClr val="474F58"/>
                </a:solidFill>
                <a:latin typeface="Trebuchet MS"/>
                <a:cs typeface="Trebuchet MS"/>
              </a:rPr>
              <a:t>Аналитика</a:t>
            </a:r>
            <a:endParaRPr sz="1200" dirty="0">
              <a:latin typeface="Trebuchet MS"/>
              <a:cs typeface="Trebuchet MS"/>
            </a:endParaRPr>
          </a:p>
          <a:p>
            <a:pPr marL="12700" marR="5080" algn="just">
              <a:lnSpc>
                <a:spcPct val="111100"/>
              </a:lnSpc>
              <a:spcBef>
                <a:spcPts val="840"/>
              </a:spcBef>
            </a:pPr>
            <a:r>
              <a:rPr lang="ru-RU" sz="1200" spc="-35" dirty="0">
                <a:solidFill>
                  <a:srgbClr val="474F58"/>
                </a:solidFill>
                <a:latin typeface="Arial MT"/>
                <a:cs typeface="Arial MT"/>
              </a:rPr>
              <a:t>Использует статистические модели и машинное обучение для выявления более глубоких взаимосвязей между элементами данных и аномалий по сравнению с известными тенденциями и связывает их с проблемами безопасности</a:t>
            </a:r>
            <a:endParaRPr sz="1200" dirty="0">
              <a:latin typeface="Arial MT"/>
              <a:cs typeface="Arial MT"/>
            </a:endParaRPr>
          </a:p>
        </p:txBody>
      </p:sp>
      <p:sp>
        <p:nvSpPr>
          <p:cNvPr id="14" name="object 20"/>
          <p:cNvSpPr txBox="1"/>
          <p:nvPr/>
        </p:nvSpPr>
        <p:spPr>
          <a:xfrm>
            <a:off x="4884340" y="820624"/>
            <a:ext cx="3180954" cy="848309"/>
          </a:xfrm>
          <a:prstGeom prst="rect">
            <a:avLst/>
          </a:prstGeom>
        </p:spPr>
        <p:txBody>
          <a:bodyPr vert="horz" wrap="square" lIns="0" tIns="12700" rIns="0" bIns="0" rtlCol="0">
            <a:spAutoFit/>
          </a:bodyPr>
          <a:lstStyle/>
          <a:p>
            <a:pPr marL="12700">
              <a:lnSpc>
                <a:spcPct val="100000"/>
              </a:lnSpc>
              <a:spcBef>
                <a:spcPts val="100"/>
              </a:spcBef>
            </a:pPr>
            <a:r>
              <a:rPr lang="ru-RU" sz="1100" dirty="0">
                <a:solidFill>
                  <a:srgbClr val="474F58"/>
                </a:solidFill>
                <a:latin typeface="Trebuchet MS"/>
                <a:cs typeface="Trebuchet MS"/>
              </a:rPr>
              <a:t>Потоки данных о киберугрозах</a:t>
            </a:r>
            <a:endParaRPr sz="1100" dirty="0">
              <a:latin typeface="Trebuchet MS"/>
              <a:cs typeface="Trebuchet MS"/>
            </a:endParaRPr>
          </a:p>
          <a:p>
            <a:pPr marL="12700" marR="5080">
              <a:lnSpc>
                <a:spcPct val="111100"/>
              </a:lnSpc>
              <a:spcBef>
                <a:spcPts val="840"/>
              </a:spcBef>
            </a:pPr>
            <a:r>
              <a:rPr lang="ru-RU" sz="1100" spc="-30" dirty="0">
                <a:solidFill>
                  <a:srgbClr val="474F58"/>
                </a:solidFill>
                <a:latin typeface="Arial MT"/>
                <a:cs typeface="Arial MT"/>
              </a:rPr>
              <a:t>Объединяет внутренние данные с потоками информации об угрозах, содержащими данные об уязвимостях, субъектах угроз и схемах атак</a:t>
            </a:r>
            <a:endParaRPr sz="1100" dirty="0">
              <a:latin typeface="Arial MT"/>
              <a:cs typeface="Arial MT"/>
            </a:endParaRPr>
          </a:p>
        </p:txBody>
      </p:sp>
      <p:sp>
        <p:nvSpPr>
          <p:cNvPr id="16" name="object 21"/>
          <p:cNvSpPr txBox="1"/>
          <p:nvPr/>
        </p:nvSpPr>
        <p:spPr>
          <a:xfrm>
            <a:off x="4884340" y="1867622"/>
            <a:ext cx="3180954" cy="1429046"/>
          </a:xfrm>
          <a:prstGeom prst="rect">
            <a:avLst/>
          </a:prstGeom>
        </p:spPr>
        <p:txBody>
          <a:bodyPr vert="horz" wrap="square" lIns="0" tIns="12700" rIns="0" bIns="0" rtlCol="0">
            <a:spAutoFit/>
          </a:bodyPr>
          <a:lstStyle/>
          <a:p>
            <a:pPr marL="12700">
              <a:lnSpc>
                <a:spcPct val="100000"/>
              </a:lnSpc>
              <a:spcBef>
                <a:spcPts val="100"/>
              </a:spcBef>
            </a:pPr>
            <a:r>
              <a:rPr lang="ru-RU" sz="1100" spc="-10" dirty="0">
                <a:solidFill>
                  <a:srgbClr val="474F58"/>
                </a:solidFill>
                <a:latin typeface="Trebuchet MS"/>
                <a:cs typeface="Trebuchet MS"/>
              </a:rPr>
              <a:t>Оповещение</a:t>
            </a:r>
            <a:endParaRPr sz="1100" dirty="0">
              <a:latin typeface="Trebuchet MS"/>
              <a:cs typeface="Trebuchet MS"/>
            </a:endParaRPr>
          </a:p>
          <a:p>
            <a:pPr marL="12700" marR="5080">
              <a:lnSpc>
                <a:spcPct val="111100"/>
              </a:lnSpc>
              <a:spcBef>
                <a:spcPts val="840"/>
              </a:spcBef>
            </a:pPr>
            <a:r>
              <a:rPr lang="ru-RU" sz="1200" spc="-20" dirty="0">
                <a:solidFill>
                  <a:srgbClr val="474F58"/>
                </a:solidFill>
                <a:latin typeface="Arial MT"/>
                <a:cs typeface="Arial MT"/>
              </a:rPr>
              <a:t>Анализирует</a:t>
            </a:r>
            <a:r>
              <a:rPr lang="ru-RU" sz="1100" spc="-20" dirty="0">
                <a:solidFill>
                  <a:srgbClr val="474F58"/>
                </a:solidFill>
                <a:latin typeface="Arial MT"/>
                <a:cs typeface="Arial MT"/>
              </a:rPr>
              <a:t> события и отправляет оповещения для уведомления сотрудников службы безопасности о неотложных проблемах по электронной почте, с помощью других типов сообщений или через панели управления безопасностью</a:t>
            </a:r>
            <a:endParaRPr sz="1100" dirty="0">
              <a:latin typeface="Arial MT"/>
              <a:cs typeface="Arial MT"/>
            </a:endParaRPr>
          </a:p>
        </p:txBody>
      </p:sp>
      <p:sp>
        <p:nvSpPr>
          <p:cNvPr id="17" name="object 22"/>
          <p:cNvSpPr txBox="1"/>
          <p:nvPr/>
        </p:nvSpPr>
        <p:spPr>
          <a:xfrm>
            <a:off x="8911173" y="1060746"/>
            <a:ext cx="2366308" cy="1411925"/>
          </a:xfrm>
          <a:prstGeom prst="rect">
            <a:avLst/>
          </a:prstGeom>
        </p:spPr>
        <p:txBody>
          <a:bodyPr vert="horz" wrap="square" lIns="0" tIns="12700" rIns="0" bIns="0" rtlCol="0">
            <a:spAutoFit/>
          </a:bodyPr>
          <a:lstStyle/>
          <a:p>
            <a:pPr marL="12700">
              <a:lnSpc>
                <a:spcPct val="100000"/>
              </a:lnSpc>
              <a:spcBef>
                <a:spcPts val="100"/>
              </a:spcBef>
            </a:pPr>
            <a:r>
              <a:rPr lang="ru-RU" sz="1100" spc="-15" dirty="0">
                <a:solidFill>
                  <a:srgbClr val="474F58"/>
                </a:solidFill>
                <a:latin typeface="Trebuchet MS"/>
                <a:cs typeface="Trebuchet MS"/>
              </a:rPr>
              <a:t>Корреляция</a:t>
            </a:r>
            <a:endParaRPr sz="1100" dirty="0">
              <a:latin typeface="Trebuchet MS"/>
              <a:cs typeface="Trebuchet MS"/>
            </a:endParaRPr>
          </a:p>
          <a:p>
            <a:pPr marL="12700" marR="5080">
              <a:lnSpc>
                <a:spcPct val="111100"/>
              </a:lnSpc>
              <a:spcBef>
                <a:spcPts val="840"/>
              </a:spcBef>
            </a:pPr>
            <a:r>
              <a:rPr lang="ru-RU" sz="1100" spc="-5" dirty="0">
                <a:solidFill>
                  <a:srgbClr val="474F58"/>
                </a:solidFill>
                <a:latin typeface="Arial MT"/>
                <a:cs typeface="Arial MT"/>
              </a:rPr>
              <a:t>Связывает события и связанные данные в значимые пакеты, которые представляют собой реальный инцидент безопасности, угрозу, уязвимость или результаты криминалистической экспертизы</a:t>
            </a:r>
            <a:endParaRPr sz="1100" dirty="0">
              <a:latin typeface="Arial MT"/>
              <a:cs typeface="Arial MT"/>
            </a:endParaRPr>
          </a:p>
        </p:txBody>
      </p:sp>
      <p:sp>
        <p:nvSpPr>
          <p:cNvPr id="18" name="object 23"/>
          <p:cNvSpPr txBox="1"/>
          <p:nvPr/>
        </p:nvSpPr>
        <p:spPr>
          <a:xfrm>
            <a:off x="8911173" y="2591428"/>
            <a:ext cx="2634743" cy="1210588"/>
          </a:xfrm>
          <a:prstGeom prst="rect">
            <a:avLst/>
          </a:prstGeom>
        </p:spPr>
        <p:txBody>
          <a:bodyPr vert="horz" wrap="square" lIns="0" tIns="12700" rIns="0" bIns="0" rtlCol="0">
            <a:spAutoFit/>
          </a:bodyPr>
          <a:lstStyle/>
          <a:p>
            <a:pPr marL="12700">
              <a:lnSpc>
                <a:spcPct val="100000"/>
              </a:lnSpc>
              <a:spcBef>
                <a:spcPts val="100"/>
              </a:spcBef>
            </a:pPr>
            <a:r>
              <a:rPr lang="ru-RU" sz="1100" spc="15" dirty="0">
                <a:solidFill>
                  <a:srgbClr val="474F58"/>
                </a:solidFill>
                <a:latin typeface="Trebuchet MS"/>
                <a:cs typeface="Trebuchet MS"/>
              </a:rPr>
              <a:t>Информационные панели и визуализации</a:t>
            </a:r>
          </a:p>
          <a:p>
            <a:pPr marL="12700">
              <a:lnSpc>
                <a:spcPct val="100000"/>
              </a:lnSpc>
              <a:spcBef>
                <a:spcPts val="100"/>
              </a:spcBef>
            </a:pPr>
            <a:r>
              <a:rPr lang="ru-RU" sz="1100" spc="-30" dirty="0">
                <a:solidFill>
                  <a:srgbClr val="474F58"/>
                </a:solidFill>
                <a:latin typeface="Arial MT"/>
                <a:cs typeface="Arial MT"/>
              </a:rPr>
              <a:t>Создает визуализации, позволяющие сотрудникам просматривать данные о событиях, видеть закономерности и выявлять действия, не соответствующие стандартным закономерностям</a:t>
            </a:r>
            <a:endParaRPr sz="1100" dirty="0">
              <a:latin typeface="Arial MT"/>
              <a:cs typeface="Arial MT"/>
            </a:endParaRPr>
          </a:p>
        </p:txBody>
      </p:sp>
      <p:pic>
        <p:nvPicPr>
          <p:cNvPr id="19" name="object 24"/>
          <p:cNvPicPr/>
          <p:nvPr/>
        </p:nvPicPr>
        <p:blipFill>
          <a:blip r:embed="rId3" cstate="print"/>
          <a:stretch>
            <a:fillRect/>
          </a:stretch>
        </p:blipFill>
        <p:spPr>
          <a:xfrm>
            <a:off x="243307" y="884724"/>
            <a:ext cx="293357" cy="352043"/>
          </a:xfrm>
          <a:prstGeom prst="rect">
            <a:avLst/>
          </a:prstGeom>
        </p:spPr>
      </p:pic>
      <p:pic>
        <p:nvPicPr>
          <p:cNvPr id="20" name="object 25"/>
          <p:cNvPicPr/>
          <p:nvPr/>
        </p:nvPicPr>
        <p:blipFill>
          <a:blip r:embed="rId4" cstate="print"/>
          <a:stretch>
            <a:fillRect/>
          </a:stretch>
        </p:blipFill>
        <p:spPr>
          <a:xfrm>
            <a:off x="223368" y="2106534"/>
            <a:ext cx="352044" cy="352044"/>
          </a:xfrm>
          <a:prstGeom prst="rect">
            <a:avLst/>
          </a:prstGeom>
        </p:spPr>
      </p:pic>
      <p:pic>
        <p:nvPicPr>
          <p:cNvPr id="21" name="object 26"/>
          <p:cNvPicPr/>
          <p:nvPr/>
        </p:nvPicPr>
        <p:blipFill>
          <a:blip r:embed="rId5" cstate="print"/>
          <a:stretch>
            <a:fillRect/>
          </a:stretch>
        </p:blipFill>
        <p:spPr>
          <a:xfrm>
            <a:off x="4285147" y="917542"/>
            <a:ext cx="352044" cy="286408"/>
          </a:xfrm>
          <a:prstGeom prst="rect">
            <a:avLst/>
          </a:prstGeom>
        </p:spPr>
      </p:pic>
      <p:pic>
        <p:nvPicPr>
          <p:cNvPr id="22" name="object 27"/>
          <p:cNvPicPr/>
          <p:nvPr/>
        </p:nvPicPr>
        <p:blipFill>
          <a:blip r:embed="rId6" cstate="print"/>
          <a:stretch>
            <a:fillRect/>
          </a:stretch>
        </p:blipFill>
        <p:spPr>
          <a:xfrm>
            <a:off x="4343840" y="2075769"/>
            <a:ext cx="316839" cy="352043"/>
          </a:xfrm>
          <a:prstGeom prst="rect">
            <a:avLst/>
          </a:prstGeom>
        </p:spPr>
      </p:pic>
      <p:pic>
        <p:nvPicPr>
          <p:cNvPr id="23" name="object 28"/>
          <p:cNvPicPr/>
          <p:nvPr/>
        </p:nvPicPr>
        <p:blipFill>
          <a:blip r:embed="rId7" cstate="print"/>
          <a:stretch>
            <a:fillRect/>
          </a:stretch>
        </p:blipFill>
        <p:spPr>
          <a:xfrm>
            <a:off x="8440363" y="1013229"/>
            <a:ext cx="336727" cy="352043"/>
          </a:xfrm>
          <a:prstGeom prst="rect">
            <a:avLst/>
          </a:prstGeom>
        </p:spPr>
      </p:pic>
      <p:pic>
        <p:nvPicPr>
          <p:cNvPr id="24" name="object 29"/>
          <p:cNvPicPr/>
          <p:nvPr/>
        </p:nvPicPr>
        <p:blipFill>
          <a:blip r:embed="rId8" cstate="print"/>
          <a:stretch>
            <a:fillRect/>
          </a:stretch>
        </p:blipFill>
        <p:spPr>
          <a:xfrm>
            <a:off x="8440363" y="2591428"/>
            <a:ext cx="301751" cy="352043"/>
          </a:xfrm>
          <a:prstGeom prst="rect">
            <a:avLst/>
          </a:prstGeom>
        </p:spPr>
      </p:pic>
      <p:sp>
        <p:nvSpPr>
          <p:cNvPr id="25" name="object 30"/>
          <p:cNvSpPr txBox="1"/>
          <p:nvPr/>
        </p:nvSpPr>
        <p:spPr>
          <a:xfrm>
            <a:off x="575412" y="3617330"/>
            <a:ext cx="3495086" cy="1325043"/>
          </a:xfrm>
          <a:prstGeom prst="rect">
            <a:avLst/>
          </a:prstGeom>
        </p:spPr>
        <p:txBody>
          <a:bodyPr vert="horz" wrap="square" lIns="0" tIns="12700" rIns="0" bIns="0" rtlCol="0">
            <a:spAutoFit/>
          </a:bodyPr>
          <a:lstStyle/>
          <a:p>
            <a:pPr marL="12700">
              <a:lnSpc>
                <a:spcPct val="100000"/>
              </a:lnSpc>
              <a:spcBef>
                <a:spcPts val="100"/>
              </a:spcBef>
            </a:pPr>
            <a:r>
              <a:rPr lang="ru-RU" sz="1200" spc="-15" dirty="0">
                <a:solidFill>
                  <a:srgbClr val="474F58"/>
                </a:solidFill>
                <a:latin typeface="Trebuchet MS"/>
                <a:cs typeface="Trebuchet MS"/>
              </a:rPr>
              <a:t>Соблюдение требований</a:t>
            </a:r>
            <a:endParaRPr sz="1200" dirty="0">
              <a:latin typeface="Trebuchet MS"/>
              <a:cs typeface="Trebuchet MS"/>
            </a:endParaRPr>
          </a:p>
          <a:p>
            <a:pPr marL="12700" marR="5080">
              <a:lnSpc>
                <a:spcPct val="111100"/>
              </a:lnSpc>
              <a:spcBef>
                <a:spcPts val="840"/>
              </a:spcBef>
            </a:pPr>
            <a:r>
              <a:rPr lang="ru-RU" sz="1200" spc="-15" dirty="0">
                <a:solidFill>
                  <a:srgbClr val="474F58"/>
                </a:solidFill>
                <a:latin typeface="Arial MT"/>
                <a:cs typeface="Arial MT"/>
              </a:rPr>
              <a:t>Автоматизирует сбор данных о соответствии требованиям, создавая отчеты, которые адаптируются к процессам безопасности, управления и аудита для таких стандартов, как </a:t>
            </a:r>
            <a:r>
              <a:rPr sz="1200" spc="-45" dirty="0">
                <a:solidFill>
                  <a:srgbClr val="474F58"/>
                </a:solidFill>
                <a:latin typeface="Arial MT"/>
                <a:cs typeface="Arial MT"/>
              </a:rPr>
              <a:t>HI</a:t>
            </a:r>
            <a:r>
              <a:rPr sz="1200" spc="-120" dirty="0">
                <a:solidFill>
                  <a:srgbClr val="474F58"/>
                </a:solidFill>
                <a:latin typeface="Arial MT"/>
                <a:cs typeface="Arial MT"/>
              </a:rPr>
              <a:t>P</a:t>
            </a:r>
            <a:r>
              <a:rPr sz="1200" spc="-55" dirty="0">
                <a:solidFill>
                  <a:srgbClr val="474F58"/>
                </a:solidFill>
                <a:latin typeface="Arial MT"/>
                <a:cs typeface="Arial MT"/>
              </a:rPr>
              <a:t>A</a:t>
            </a:r>
            <a:r>
              <a:rPr sz="1200" spc="-50" dirty="0">
                <a:solidFill>
                  <a:srgbClr val="474F58"/>
                </a:solidFill>
                <a:latin typeface="Arial MT"/>
                <a:cs typeface="Arial MT"/>
              </a:rPr>
              <a:t>A</a:t>
            </a:r>
            <a:r>
              <a:rPr sz="1200" spc="-45" dirty="0">
                <a:solidFill>
                  <a:srgbClr val="474F58"/>
                </a:solidFill>
                <a:latin typeface="Arial MT"/>
                <a:cs typeface="Arial MT"/>
              </a:rPr>
              <a:t>,</a:t>
            </a:r>
            <a:r>
              <a:rPr sz="1200" spc="-55" dirty="0">
                <a:solidFill>
                  <a:srgbClr val="474F58"/>
                </a:solidFill>
                <a:latin typeface="Arial MT"/>
                <a:cs typeface="Arial MT"/>
              </a:rPr>
              <a:t> </a:t>
            </a:r>
            <a:r>
              <a:rPr sz="1200" spc="-50" dirty="0">
                <a:solidFill>
                  <a:srgbClr val="474F58"/>
                </a:solidFill>
                <a:latin typeface="Arial MT"/>
                <a:cs typeface="Arial MT"/>
              </a:rPr>
              <a:t>PCI/DSS,</a:t>
            </a:r>
            <a:r>
              <a:rPr sz="1200" spc="-55" dirty="0">
                <a:solidFill>
                  <a:srgbClr val="474F58"/>
                </a:solidFill>
                <a:latin typeface="Arial MT"/>
                <a:cs typeface="Arial MT"/>
              </a:rPr>
              <a:t> </a:t>
            </a:r>
            <a:r>
              <a:rPr sz="1200" spc="-70" dirty="0">
                <a:solidFill>
                  <a:srgbClr val="474F58"/>
                </a:solidFill>
                <a:latin typeface="Arial MT"/>
                <a:cs typeface="Arial MT"/>
              </a:rPr>
              <a:t>HITECH,</a:t>
            </a:r>
            <a:r>
              <a:rPr sz="1200" spc="-55" dirty="0">
                <a:solidFill>
                  <a:srgbClr val="474F58"/>
                </a:solidFill>
                <a:latin typeface="Arial MT"/>
                <a:cs typeface="Arial MT"/>
              </a:rPr>
              <a:t> </a:t>
            </a:r>
            <a:r>
              <a:rPr sz="1200" spc="-100" dirty="0">
                <a:solidFill>
                  <a:srgbClr val="474F58"/>
                </a:solidFill>
                <a:latin typeface="Arial MT"/>
                <a:cs typeface="Arial MT"/>
              </a:rPr>
              <a:t>S</a:t>
            </a:r>
            <a:r>
              <a:rPr sz="1200" spc="-125" dirty="0">
                <a:solidFill>
                  <a:srgbClr val="474F58"/>
                </a:solidFill>
                <a:latin typeface="Arial MT"/>
                <a:cs typeface="Arial MT"/>
              </a:rPr>
              <a:t>O</a:t>
            </a:r>
            <a:r>
              <a:rPr sz="1200" spc="-60" dirty="0">
                <a:solidFill>
                  <a:srgbClr val="474F58"/>
                </a:solidFill>
                <a:latin typeface="Arial MT"/>
                <a:cs typeface="Arial MT"/>
              </a:rPr>
              <a:t>X  </a:t>
            </a:r>
            <a:r>
              <a:rPr sz="1200" spc="-25" dirty="0">
                <a:solidFill>
                  <a:srgbClr val="474F58"/>
                </a:solidFill>
                <a:latin typeface="Arial MT"/>
                <a:cs typeface="Arial MT"/>
              </a:rPr>
              <a:t>and</a:t>
            </a:r>
            <a:r>
              <a:rPr sz="1200" spc="-40" dirty="0">
                <a:solidFill>
                  <a:srgbClr val="474F58"/>
                </a:solidFill>
                <a:latin typeface="Arial MT"/>
                <a:cs typeface="Arial MT"/>
              </a:rPr>
              <a:t> </a:t>
            </a:r>
            <a:r>
              <a:rPr sz="1200" spc="-100" dirty="0">
                <a:solidFill>
                  <a:srgbClr val="474F58"/>
                </a:solidFill>
                <a:latin typeface="Arial MT"/>
                <a:cs typeface="Arial MT"/>
              </a:rPr>
              <a:t>GDPR</a:t>
            </a:r>
            <a:endParaRPr sz="1200" dirty="0">
              <a:latin typeface="Arial MT"/>
              <a:cs typeface="Arial MT"/>
            </a:endParaRPr>
          </a:p>
        </p:txBody>
      </p:sp>
      <p:sp>
        <p:nvSpPr>
          <p:cNvPr id="26" name="object 31"/>
          <p:cNvSpPr txBox="1"/>
          <p:nvPr/>
        </p:nvSpPr>
        <p:spPr>
          <a:xfrm>
            <a:off x="575412" y="5118395"/>
            <a:ext cx="3326027" cy="1325043"/>
          </a:xfrm>
          <a:prstGeom prst="rect">
            <a:avLst/>
          </a:prstGeom>
        </p:spPr>
        <p:txBody>
          <a:bodyPr vert="horz" wrap="square" lIns="0" tIns="12700" rIns="0" bIns="0" rtlCol="0">
            <a:spAutoFit/>
          </a:bodyPr>
          <a:lstStyle/>
          <a:p>
            <a:pPr marL="12700">
              <a:lnSpc>
                <a:spcPct val="100000"/>
              </a:lnSpc>
              <a:spcBef>
                <a:spcPts val="100"/>
              </a:spcBef>
            </a:pPr>
            <a:r>
              <a:rPr lang="ru-RU" sz="1200" spc="-25" dirty="0">
                <a:solidFill>
                  <a:srgbClr val="474F58"/>
                </a:solidFill>
                <a:latin typeface="Trebuchet MS"/>
                <a:cs typeface="Trebuchet MS"/>
              </a:rPr>
              <a:t>Реагирование на инцидент</a:t>
            </a:r>
            <a:endParaRPr sz="1200" dirty="0">
              <a:latin typeface="Trebuchet MS"/>
              <a:cs typeface="Trebuchet MS"/>
            </a:endParaRPr>
          </a:p>
          <a:p>
            <a:pPr marL="12700" marR="5080">
              <a:lnSpc>
                <a:spcPct val="111100"/>
              </a:lnSpc>
              <a:spcBef>
                <a:spcPts val="840"/>
              </a:spcBef>
            </a:pPr>
            <a:r>
              <a:rPr lang="ru-RU" sz="1200" spc="-20" dirty="0">
                <a:solidFill>
                  <a:srgbClr val="474F58"/>
                </a:solidFill>
                <a:latin typeface="Arial MT"/>
                <a:cs typeface="Arial MT"/>
              </a:rPr>
              <a:t>Обеспечивает управление делами, совместную работу и обмен знаниями об инцидентах безопасности, позволяя командам безопасности быстро синхронизировать важные данные и реагировать на угрозы</a:t>
            </a:r>
            <a:endParaRPr sz="1200" dirty="0">
              <a:latin typeface="Arial MT"/>
              <a:cs typeface="Arial MT"/>
            </a:endParaRPr>
          </a:p>
        </p:txBody>
      </p:sp>
      <p:sp>
        <p:nvSpPr>
          <p:cNvPr id="27" name="object 32"/>
          <p:cNvSpPr txBox="1"/>
          <p:nvPr/>
        </p:nvSpPr>
        <p:spPr>
          <a:xfrm>
            <a:off x="4887896" y="3351070"/>
            <a:ext cx="3177398" cy="1241174"/>
          </a:xfrm>
          <a:prstGeom prst="rect">
            <a:avLst/>
          </a:prstGeom>
        </p:spPr>
        <p:txBody>
          <a:bodyPr vert="horz" wrap="square" lIns="0" tIns="12700" rIns="0" bIns="0" rtlCol="0">
            <a:spAutoFit/>
          </a:bodyPr>
          <a:lstStyle/>
          <a:p>
            <a:pPr marL="12700">
              <a:lnSpc>
                <a:spcPct val="100000"/>
              </a:lnSpc>
              <a:spcBef>
                <a:spcPts val="100"/>
              </a:spcBef>
            </a:pPr>
            <a:r>
              <a:rPr lang="ru-RU" sz="1100" spc="-30" dirty="0">
                <a:solidFill>
                  <a:srgbClr val="474F58"/>
                </a:solidFill>
                <a:latin typeface="Trebuchet MS"/>
                <a:cs typeface="Trebuchet MS"/>
              </a:rPr>
              <a:t>Хранение</a:t>
            </a:r>
            <a:endParaRPr sz="1100" dirty="0">
              <a:latin typeface="Trebuchet MS"/>
              <a:cs typeface="Trebuchet MS"/>
            </a:endParaRPr>
          </a:p>
          <a:p>
            <a:pPr marL="12700" marR="5080">
              <a:lnSpc>
                <a:spcPct val="111100"/>
              </a:lnSpc>
              <a:spcBef>
                <a:spcPts val="840"/>
              </a:spcBef>
            </a:pPr>
            <a:r>
              <a:rPr lang="ru-RU" sz="1100" spc="-15" dirty="0">
                <a:solidFill>
                  <a:srgbClr val="474F58"/>
                </a:solidFill>
                <a:latin typeface="Arial MT"/>
                <a:cs typeface="Arial MT"/>
              </a:rPr>
              <a:t>Хранит долгосрочные исторические данные для обеспечения анализа, отслеживания и данных для соответствия требованиям. Особенно важно при </a:t>
            </a:r>
            <a:r>
              <a:rPr lang="ru-RU" sz="1200" spc="-15" dirty="0">
                <a:solidFill>
                  <a:srgbClr val="474F58"/>
                </a:solidFill>
                <a:latin typeface="Arial MT"/>
                <a:cs typeface="Arial MT"/>
              </a:rPr>
              <a:t>судебно-медицинских</a:t>
            </a:r>
            <a:r>
              <a:rPr lang="ru-RU" sz="1100" spc="-15" dirty="0">
                <a:solidFill>
                  <a:srgbClr val="474F58"/>
                </a:solidFill>
                <a:latin typeface="Arial MT"/>
                <a:cs typeface="Arial MT"/>
              </a:rPr>
              <a:t> расследованиях, которые проводятся постфактум</a:t>
            </a:r>
            <a:endParaRPr sz="1100" dirty="0">
              <a:latin typeface="Arial MT"/>
              <a:cs typeface="Arial MT"/>
            </a:endParaRPr>
          </a:p>
        </p:txBody>
      </p:sp>
      <p:sp>
        <p:nvSpPr>
          <p:cNvPr id="28" name="object 33"/>
          <p:cNvSpPr txBox="1"/>
          <p:nvPr/>
        </p:nvSpPr>
        <p:spPr>
          <a:xfrm>
            <a:off x="4887896" y="4680758"/>
            <a:ext cx="3177398" cy="1718868"/>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474F58"/>
                </a:solidFill>
                <a:latin typeface="Trebuchet MS"/>
                <a:cs typeface="Trebuchet MS"/>
              </a:rPr>
              <a:t>SOC</a:t>
            </a:r>
            <a:r>
              <a:rPr sz="1200" spc="-80" dirty="0">
                <a:solidFill>
                  <a:srgbClr val="474F58"/>
                </a:solidFill>
                <a:latin typeface="Trebuchet MS"/>
                <a:cs typeface="Trebuchet MS"/>
              </a:rPr>
              <a:t> </a:t>
            </a:r>
            <a:r>
              <a:rPr lang="ru-RU" sz="1200" spc="-25" dirty="0">
                <a:solidFill>
                  <a:srgbClr val="474F58"/>
                </a:solidFill>
                <a:latin typeface="Trebuchet MS"/>
                <a:cs typeface="Trebuchet MS"/>
              </a:rPr>
              <a:t>автоматизация</a:t>
            </a:r>
            <a:endParaRPr sz="1200" dirty="0">
              <a:latin typeface="Trebuchet MS"/>
              <a:cs typeface="Trebuchet MS"/>
            </a:endParaRPr>
          </a:p>
          <a:p>
            <a:pPr marL="12700" marR="5080">
              <a:lnSpc>
                <a:spcPct val="111100"/>
              </a:lnSpc>
              <a:spcBef>
                <a:spcPts val="840"/>
              </a:spcBef>
            </a:pPr>
            <a:r>
              <a:rPr lang="ru-RU" sz="1200" spc="-10" dirty="0">
                <a:solidFill>
                  <a:srgbClr val="474F58"/>
                </a:solidFill>
                <a:latin typeface="Arial MT"/>
                <a:cs typeface="Arial MT"/>
              </a:rPr>
              <a:t>Интегрируется с другими решениями безопасности с использованием API и позволяет сотрудникам службы безопасности определять автоматизированные сценарии и рабочие процессы, которые должны выполняться в ответ на конкретные инциденты</a:t>
            </a:r>
            <a:endParaRPr sz="1200" dirty="0">
              <a:latin typeface="Arial MT"/>
              <a:cs typeface="Arial MT"/>
            </a:endParaRPr>
          </a:p>
        </p:txBody>
      </p:sp>
      <p:sp>
        <p:nvSpPr>
          <p:cNvPr id="29" name="object 34"/>
          <p:cNvSpPr txBox="1"/>
          <p:nvPr/>
        </p:nvSpPr>
        <p:spPr>
          <a:xfrm>
            <a:off x="8911173" y="4004745"/>
            <a:ext cx="2482343" cy="1411925"/>
          </a:xfrm>
          <a:prstGeom prst="rect">
            <a:avLst/>
          </a:prstGeom>
        </p:spPr>
        <p:txBody>
          <a:bodyPr vert="horz" wrap="square" lIns="0" tIns="12700" rIns="0" bIns="0" rtlCol="0">
            <a:spAutoFit/>
          </a:bodyPr>
          <a:lstStyle/>
          <a:p>
            <a:pPr marL="12700" algn="just">
              <a:lnSpc>
                <a:spcPct val="100000"/>
              </a:lnSpc>
              <a:spcBef>
                <a:spcPts val="100"/>
              </a:spcBef>
            </a:pPr>
            <a:r>
              <a:rPr lang="ru-RU" sz="1100" dirty="0">
                <a:solidFill>
                  <a:srgbClr val="474F58"/>
                </a:solidFill>
                <a:latin typeface="Trebuchet MS"/>
                <a:cs typeface="Trebuchet MS"/>
              </a:rPr>
              <a:t>Поиск угроз</a:t>
            </a:r>
            <a:endParaRPr sz="1100" dirty="0">
              <a:latin typeface="Trebuchet MS"/>
              <a:cs typeface="Trebuchet MS"/>
            </a:endParaRPr>
          </a:p>
          <a:p>
            <a:pPr marL="12700" marR="5080" algn="just">
              <a:lnSpc>
                <a:spcPct val="111100"/>
              </a:lnSpc>
              <a:spcBef>
                <a:spcPts val="840"/>
              </a:spcBef>
            </a:pPr>
            <a:r>
              <a:rPr lang="ru-RU" sz="1100" spc="-5" dirty="0">
                <a:solidFill>
                  <a:srgbClr val="474F58"/>
                </a:solidFill>
                <a:latin typeface="Arial MT"/>
                <a:cs typeface="Arial MT"/>
              </a:rPr>
              <a:t>Позволяет сотрудникам службы безопасности выполнять запросы к данным SIEM, фильтровать и анализировать данные для превентивного обнаружения угроз или уязвимостей</a:t>
            </a:r>
            <a:endParaRPr sz="1100" dirty="0">
              <a:latin typeface="Arial MT"/>
              <a:cs typeface="Arial MT"/>
            </a:endParaRPr>
          </a:p>
        </p:txBody>
      </p:sp>
      <p:pic>
        <p:nvPicPr>
          <p:cNvPr id="30" name="object 35"/>
          <p:cNvPicPr/>
          <p:nvPr/>
        </p:nvPicPr>
        <p:blipFill>
          <a:blip r:embed="rId9" cstate="print"/>
          <a:stretch>
            <a:fillRect/>
          </a:stretch>
        </p:blipFill>
        <p:spPr>
          <a:xfrm>
            <a:off x="243307" y="3644748"/>
            <a:ext cx="320040" cy="352044"/>
          </a:xfrm>
          <a:prstGeom prst="rect">
            <a:avLst/>
          </a:prstGeom>
        </p:spPr>
      </p:pic>
      <p:pic>
        <p:nvPicPr>
          <p:cNvPr id="31" name="object 36"/>
          <p:cNvPicPr/>
          <p:nvPr/>
        </p:nvPicPr>
        <p:blipFill>
          <a:blip r:embed="rId10" cstate="print"/>
          <a:stretch>
            <a:fillRect/>
          </a:stretch>
        </p:blipFill>
        <p:spPr>
          <a:xfrm>
            <a:off x="243307" y="5103503"/>
            <a:ext cx="352043" cy="352043"/>
          </a:xfrm>
          <a:prstGeom prst="rect">
            <a:avLst/>
          </a:prstGeom>
        </p:spPr>
      </p:pic>
      <p:pic>
        <p:nvPicPr>
          <p:cNvPr id="32" name="object 37"/>
          <p:cNvPicPr/>
          <p:nvPr/>
        </p:nvPicPr>
        <p:blipFill>
          <a:blip r:embed="rId11" cstate="print"/>
          <a:stretch>
            <a:fillRect/>
          </a:stretch>
        </p:blipFill>
        <p:spPr>
          <a:xfrm>
            <a:off x="4288667" y="3472776"/>
            <a:ext cx="345003" cy="352043"/>
          </a:xfrm>
          <a:prstGeom prst="rect">
            <a:avLst/>
          </a:prstGeom>
        </p:spPr>
      </p:pic>
      <p:pic>
        <p:nvPicPr>
          <p:cNvPr id="33" name="object 38"/>
          <p:cNvPicPr/>
          <p:nvPr/>
        </p:nvPicPr>
        <p:blipFill>
          <a:blip r:embed="rId12" cstate="print"/>
          <a:stretch>
            <a:fillRect/>
          </a:stretch>
        </p:blipFill>
        <p:spPr>
          <a:xfrm>
            <a:off x="4288598" y="4766352"/>
            <a:ext cx="345141" cy="352043"/>
          </a:xfrm>
          <a:prstGeom prst="rect">
            <a:avLst/>
          </a:prstGeom>
        </p:spPr>
      </p:pic>
      <p:pic>
        <p:nvPicPr>
          <p:cNvPr id="34" name="object 39"/>
          <p:cNvPicPr/>
          <p:nvPr/>
        </p:nvPicPr>
        <p:blipFill>
          <a:blip r:embed="rId13" cstate="print"/>
          <a:stretch>
            <a:fillRect/>
          </a:stretch>
        </p:blipFill>
        <p:spPr>
          <a:xfrm>
            <a:off x="8440363" y="3969230"/>
            <a:ext cx="352043" cy="352043"/>
          </a:xfrm>
          <a:prstGeom prst="rect">
            <a:avLst/>
          </a:prstGeom>
        </p:spPr>
      </p:pic>
    </p:spTree>
    <p:extLst>
      <p:ext uri="{BB962C8B-B14F-4D97-AF65-F5344CB8AC3E}">
        <p14:creationId xmlns:p14="http://schemas.microsoft.com/office/powerpoint/2010/main" val="222069738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820160" cy="552240"/>
          </a:xfrm>
          <a:prstGeom prst="rect">
            <a:avLst/>
          </a:prstGeom>
          <a:noFill/>
          <a:ln w="0">
            <a:noFill/>
          </a:ln>
        </p:spPr>
        <p:txBody>
          <a:bodyPr lIns="0" tIns="0" rIns="0" bIns="0" anchor="t">
            <a:noAutofit/>
          </a:bodyPr>
          <a:lstStyle/>
          <a:p>
            <a:pPr>
              <a:lnSpc>
                <a:spcPct val="100000"/>
              </a:lnSpc>
              <a:buNone/>
            </a:pPr>
            <a:r>
              <a:rPr lang="en-US" sz="3200" spc="-1" dirty="0" smtClean="0">
                <a:solidFill>
                  <a:srgbClr val="2369B0"/>
                </a:solidFill>
                <a:latin typeface="Times New Roman"/>
              </a:rPr>
              <a:t>SIEM</a:t>
            </a:r>
            <a:r>
              <a:rPr lang="ru-RU" sz="3200" spc="-1" dirty="0" smtClean="0">
                <a:solidFill>
                  <a:srgbClr val="2369B0"/>
                </a:solidFill>
                <a:latin typeface="Times New Roman"/>
              </a:rPr>
              <a:t> – принципы работы</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53" name="object 17"/>
          <p:cNvSpPr txBox="1"/>
          <p:nvPr/>
        </p:nvSpPr>
        <p:spPr>
          <a:xfrm>
            <a:off x="684941" y="1962603"/>
            <a:ext cx="2855096" cy="2433742"/>
          </a:xfrm>
          <a:prstGeom prst="rect">
            <a:avLst/>
          </a:prstGeom>
        </p:spPr>
        <p:txBody>
          <a:bodyPr vert="horz" wrap="square" lIns="0" tIns="64769" rIns="0" bIns="0" rtlCol="0">
            <a:spAutoFit/>
          </a:bodyPr>
          <a:lstStyle/>
          <a:p>
            <a:pPr marL="12700">
              <a:lnSpc>
                <a:spcPct val="100000"/>
              </a:lnSpc>
              <a:spcBef>
                <a:spcPts val="509"/>
              </a:spcBef>
            </a:pPr>
            <a:r>
              <a:rPr sz="1200" spc="25" dirty="0">
                <a:solidFill>
                  <a:srgbClr val="A6AFBD"/>
                </a:solidFill>
                <a:latin typeface="Trebuchet MS"/>
                <a:cs typeface="Trebuchet MS"/>
              </a:rPr>
              <a:t>01</a:t>
            </a:r>
            <a:endParaRPr sz="1200" dirty="0">
              <a:latin typeface="Trebuchet MS"/>
              <a:cs typeface="Trebuchet MS"/>
            </a:endParaRPr>
          </a:p>
          <a:p>
            <a:pPr marL="12700">
              <a:lnSpc>
                <a:spcPct val="100000"/>
              </a:lnSpc>
              <a:spcBef>
                <a:spcPts val="409"/>
              </a:spcBef>
            </a:pPr>
            <a:r>
              <a:rPr lang="ru-RU" sz="1200" spc="-25" dirty="0">
                <a:solidFill>
                  <a:srgbClr val="474F58"/>
                </a:solidFill>
                <a:latin typeface="Trebuchet MS"/>
                <a:cs typeface="Trebuchet MS"/>
              </a:rPr>
              <a:t>Сбор данных</a:t>
            </a:r>
            <a:endParaRPr sz="1200" dirty="0">
              <a:latin typeface="Trebuchet MS"/>
              <a:cs typeface="Trebuchet MS"/>
            </a:endParaRPr>
          </a:p>
          <a:p>
            <a:pPr marL="12700" marR="212090">
              <a:lnSpc>
                <a:spcPct val="111100"/>
              </a:lnSpc>
              <a:spcBef>
                <a:spcPts val="840"/>
              </a:spcBef>
            </a:pPr>
            <a:r>
              <a:rPr lang="ru-RU" sz="900" spc="-25" dirty="0">
                <a:solidFill>
                  <a:srgbClr val="474F58"/>
                </a:solidFill>
                <a:latin typeface="Arial MT"/>
                <a:cs typeface="Arial MT"/>
              </a:rPr>
              <a:t>Большинство SIEM-систем собирают данные путем развертывания агентов сбора на устройствах конечных пользователей, серверах, сетевом оборудовании или других системах безопасности, таких как межсетевые экраны и антивирусы, или с помощью протоколов пересылки системного журнала, SNMP или WMI. Усовершенствованные SIEM могут интегрироваться с облачными сервисами для получения данных журналов о развернутой в облаке инфраструктуре или приложениях </a:t>
            </a:r>
            <a:r>
              <a:rPr lang="ru-RU" sz="900" spc="-25" dirty="0" err="1">
                <a:solidFill>
                  <a:srgbClr val="474F58"/>
                </a:solidFill>
                <a:latin typeface="Arial MT"/>
                <a:cs typeface="Arial MT"/>
              </a:rPr>
              <a:t>SaaS</a:t>
            </a:r>
            <a:r>
              <a:rPr lang="ru-RU" sz="900" spc="-25" dirty="0">
                <a:solidFill>
                  <a:srgbClr val="474F58"/>
                </a:solidFill>
                <a:latin typeface="Arial MT"/>
                <a:cs typeface="Arial MT"/>
              </a:rPr>
              <a:t>, а также могут легко принимать другие нестандартные источники данных</a:t>
            </a:r>
            <a:r>
              <a:rPr sz="900" spc="-20" dirty="0">
                <a:solidFill>
                  <a:srgbClr val="474F58"/>
                </a:solidFill>
                <a:latin typeface="Arial MT"/>
                <a:cs typeface="Arial MT"/>
              </a:rPr>
              <a:t>.</a:t>
            </a:r>
            <a:endParaRPr sz="900" dirty="0">
              <a:latin typeface="Arial MT"/>
              <a:cs typeface="Arial MT"/>
            </a:endParaRPr>
          </a:p>
        </p:txBody>
      </p:sp>
      <p:sp>
        <p:nvSpPr>
          <p:cNvPr id="54" name="object 18"/>
          <p:cNvSpPr txBox="1"/>
          <p:nvPr/>
        </p:nvSpPr>
        <p:spPr>
          <a:xfrm>
            <a:off x="684941" y="4562154"/>
            <a:ext cx="2842396" cy="627864"/>
          </a:xfrm>
          <a:prstGeom prst="rect">
            <a:avLst/>
          </a:prstGeom>
        </p:spPr>
        <p:txBody>
          <a:bodyPr vert="horz" wrap="square" lIns="0" tIns="12700" rIns="0" bIns="0" rtlCol="0">
            <a:spAutoFit/>
          </a:bodyPr>
          <a:lstStyle/>
          <a:p>
            <a:pPr marL="12700" marR="5080">
              <a:lnSpc>
                <a:spcPct val="111100"/>
              </a:lnSpc>
              <a:spcBef>
                <a:spcPts val="100"/>
              </a:spcBef>
            </a:pPr>
            <a:r>
              <a:rPr lang="ru-RU" sz="900" dirty="0">
                <a:solidFill>
                  <a:srgbClr val="474F58"/>
                </a:solidFill>
                <a:latin typeface="Arial MT"/>
                <a:cs typeface="Arial MT"/>
              </a:rPr>
              <a:t>Предварительная обработка может выполняться на пограничных сборщиках, при этом в централизованное хранилище передаются только некоторые события и данные о них.</a:t>
            </a:r>
            <a:endParaRPr sz="900" dirty="0">
              <a:latin typeface="Arial MT"/>
              <a:cs typeface="Arial MT"/>
            </a:endParaRPr>
          </a:p>
        </p:txBody>
      </p:sp>
      <p:pic>
        <p:nvPicPr>
          <p:cNvPr id="55" name="object 19"/>
          <p:cNvPicPr/>
          <p:nvPr/>
        </p:nvPicPr>
        <p:blipFill>
          <a:blip r:embed="rId3" cstate="print"/>
          <a:stretch>
            <a:fillRect/>
          </a:stretch>
        </p:blipFill>
        <p:spPr>
          <a:xfrm>
            <a:off x="697641" y="1530965"/>
            <a:ext cx="335261" cy="323880"/>
          </a:xfrm>
          <a:prstGeom prst="rect">
            <a:avLst/>
          </a:prstGeom>
        </p:spPr>
      </p:pic>
      <p:sp>
        <p:nvSpPr>
          <p:cNvPr id="56" name="object 20"/>
          <p:cNvSpPr txBox="1"/>
          <p:nvPr/>
        </p:nvSpPr>
        <p:spPr>
          <a:xfrm>
            <a:off x="3801953" y="1973510"/>
            <a:ext cx="2761996" cy="1203662"/>
          </a:xfrm>
          <a:prstGeom prst="rect">
            <a:avLst/>
          </a:prstGeom>
        </p:spPr>
        <p:txBody>
          <a:bodyPr vert="horz" wrap="square" lIns="0" tIns="64769" rIns="0" bIns="0" rtlCol="0">
            <a:spAutoFit/>
          </a:bodyPr>
          <a:lstStyle/>
          <a:p>
            <a:pPr marL="12700">
              <a:lnSpc>
                <a:spcPct val="100000"/>
              </a:lnSpc>
              <a:spcBef>
                <a:spcPts val="509"/>
              </a:spcBef>
            </a:pPr>
            <a:r>
              <a:rPr sz="1200" spc="25" dirty="0">
                <a:solidFill>
                  <a:srgbClr val="A6AFBD"/>
                </a:solidFill>
                <a:latin typeface="Trebuchet MS"/>
                <a:cs typeface="Trebuchet MS"/>
              </a:rPr>
              <a:t>02</a:t>
            </a:r>
            <a:endParaRPr sz="1200" dirty="0">
              <a:latin typeface="Trebuchet MS"/>
              <a:cs typeface="Trebuchet MS"/>
            </a:endParaRPr>
          </a:p>
          <a:p>
            <a:pPr marL="12700">
              <a:lnSpc>
                <a:spcPct val="100000"/>
              </a:lnSpc>
              <a:spcBef>
                <a:spcPts val="409"/>
              </a:spcBef>
            </a:pPr>
            <a:r>
              <a:rPr lang="ru-RU" sz="1200" spc="-25" dirty="0">
                <a:solidFill>
                  <a:srgbClr val="474F58"/>
                </a:solidFill>
                <a:latin typeface="Trebuchet MS"/>
                <a:cs typeface="Trebuchet MS"/>
              </a:rPr>
              <a:t>Хранение данных</a:t>
            </a:r>
            <a:endParaRPr sz="1200" dirty="0">
              <a:latin typeface="Trebuchet MS"/>
              <a:cs typeface="Trebuchet MS"/>
            </a:endParaRPr>
          </a:p>
          <a:p>
            <a:pPr marL="12700" marR="5080">
              <a:lnSpc>
                <a:spcPct val="111100"/>
              </a:lnSpc>
              <a:spcBef>
                <a:spcPts val="840"/>
              </a:spcBef>
            </a:pPr>
            <a:r>
              <a:rPr lang="ru-RU" sz="900" spc="-15" dirty="0">
                <a:solidFill>
                  <a:srgbClr val="474F58"/>
                </a:solidFill>
                <a:latin typeface="Arial MT"/>
                <a:cs typeface="Arial MT"/>
              </a:rPr>
              <a:t>Традиционно SIEM полагались на хранилище, развернутое в центре обработки данных, что затрудняло хранение больших объемов данных и управление ими</a:t>
            </a:r>
            <a:r>
              <a:rPr sz="900" spc="-15" dirty="0">
                <a:solidFill>
                  <a:srgbClr val="474F58"/>
                </a:solidFill>
                <a:latin typeface="Arial MT"/>
                <a:cs typeface="Arial MT"/>
              </a:rPr>
              <a:t>.</a:t>
            </a:r>
            <a:endParaRPr sz="900" dirty="0">
              <a:latin typeface="Arial MT"/>
              <a:cs typeface="Arial MT"/>
            </a:endParaRPr>
          </a:p>
        </p:txBody>
      </p:sp>
      <p:sp>
        <p:nvSpPr>
          <p:cNvPr id="57" name="object 21"/>
          <p:cNvSpPr txBox="1"/>
          <p:nvPr/>
        </p:nvSpPr>
        <p:spPr>
          <a:xfrm>
            <a:off x="3789253" y="3493504"/>
            <a:ext cx="2591816" cy="1396664"/>
          </a:xfrm>
          <a:prstGeom prst="rect">
            <a:avLst/>
          </a:prstGeom>
        </p:spPr>
        <p:txBody>
          <a:bodyPr vert="horz" wrap="square" lIns="0" tIns="12700" rIns="0" bIns="0" rtlCol="0">
            <a:spAutoFit/>
          </a:bodyPr>
          <a:lstStyle/>
          <a:p>
            <a:pPr marL="12700" marR="95250">
              <a:lnSpc>
                <a:spcPct val="111100"/>
              </a:lnSpc>
              <a:spcBef>
                <a:spcPts val="100"/>
              </a:spcBef>
            </a:pPr>
            <a:r>
              <a:rPr lang="ru-RU" sz="900" spc="-35" dirty="0">
                <a:solidFill>
                  <a:srgbClr val="474F58"/>
                </a:solidFill>
                <a:latin typeface="Arial MT"/>
                <a:cs typeface="Arial MT"/>
              </a:rPr>
              <a:t>В результате сохранились только некоторые данные журнала. SIEM следующего поколения построены на основе современных технологий озера данных, таких как Amazon S3 или </a:t>
            </a:r>
            <a:r>
              <a:rPr lang="ru-RU" sz="900" spc="-35" dirty="0" err="1">
                <a:solidFill>
                  <a:srgbClr val="474F58"/>
                </a:solidFill>
                <a:latin typeface="Arial MT"/>
                <a:cs typeface="Arial MT"/>
              </a:rPr>
              <a:t>Hadoop</a:t>
            </a:r>
            <a:r>
              <a:rPr lang="ru-RU" sz="900" spc="-35" dirty="0">
                <a:solidFill>
                  <a:srgbClr val="474F58"/>
                </a:solidFill>
                <a:latin typeface="Arial MT"/>
                <a:cs typeface="Arial MT"/>
              </a:rPr>
              <a:t>, что обеспечивает практически неограниченную масштабируемость хранилища при низких затратах. Это позволяет сохранять и анализировать 100 % данных логов на еще большем количестве платформ и систем.</a:t>
            </a:r>
            <a:endParaRPr sz="900" dirty="0">
              <a:latin typeface="Arial MT"/>
              <a:cs typeface="Arial MT"/>
            </a:endParaRPr>
          </a:p>
        </p:txBody>
      </p:sp>
      <p:pic>
        <p:nvPicPr>
          <p:cNvPr id="58" name="object 22"/>
          <p:cNvPicPr/>
          <p:nvPr/>
        </p:nvPicPr>
        <p:blipFill>
          <a:blip r:embed="rId4" cstate="print"/>
          <a:stretch>
            <a:fillRect/>
          </a:stretch>
        </p:blipFill>
        <p:spPr>
          <a:xfrm>
            <a:off x="3814653" y="1545047"/>
            <a:ext cx="335261" cy="317529"/>
          </a:xfrm>
          <a:prstGeom prst="rect">
            <a:avLst/>
          </a:prstGeom>
        </p:spPr>
      </p:pic>
      <p:sp>
        <p:nvSpPr>
          <p:cNvPr id="59" name="object 23"/>
          <p:cNvSpPr txBox="1"/>
          <p:nvPr/>
        </p:nvSpPr>
        <p:spPr>
          <a:xfrm>
            <a:off x="6577463" y="1974083"/>
            <a:ext cx="2585212" cy="1203662"/>
          </a:xfrm>
          <a:prstGeom prst="rect">
            <a:avLst/>
          </a:prstGeom>
        </p:spPr>
        <p:txBody>
          <a:bodyPr vert="horz" wrap="square" lIns="0" tIns="64769" rIns="0" bIns="0" rtlCol="0">
            <a:spAutoFit/>
          </a:bodyPr>
          <a:lstStyle/>
          <a:p>
            <a:pPr marL="12700">
              <a:lnSpc>
                <a:spcPct val="100000"/>
              </a:lnSpc>
              <a:spcBef>
                <a:spcPts val="509"/>
              </a:spcBef>
            </a:pPr>
            <a:r>
              <a:rPr sz="1200" spc="25" dirty="0">
                <a:solidFill>
                  <a:srgbClr val="A6AFBD"/>
                </a:solidFill>
                <a:latin typeface="Trebuchet MS"/>
                <a:cs typeface="Trebuchet MS"/>
              </a:rPr>
              <a:t>03</a:t>
            </a:r>
            <a:endParaRPr sz="1200" dirty="0">
              <a:latin typeface="Trebuchet MS"/>
              <a:cs typeface="Trebuchet MS"/>
            </a:endParaRPr>
          </a:p>
          <a:p>
            <a:pPr marL="12700">
              <a:lnSpc>
                <a:spcPct val="100000"/>
              </a:lnSpc>
              <a:spcBef>
                <a:spcPts val="409"/>
              </a:spcBef>
            </a:pPr>
            <a:r>
              <a:rPr lang="ru-RU" sz="1200" spc="30" dirty="0">
                <a:solidFill>
                  <a:srgbClr val="474F58"/>
                </a:solidFill>
                <a:latin typeface="Trebuchet MS"/>
                <a:cs typeface="Trebuchet MS"/>
              </a:rPr>
              <a:t>Политика и правила</a:t>
            </a:r>
            <a:endParaRPr sz="1200" dirty="0">
              <a:latin typeface="Trebuchet MS"/>
              <a:cs typeface="Trebuchet MS"/>
            </a:endParaRPr>
          </a:p>
          <a:p>
            <a:pPr marL="12700" marR="5080">
              <a:lnSpc>
                <a:spcPct val="111100"/>
              </a:lnSpc>
              <a:spcBef>
                <a:spcPts val="840"/>
              </a:spcBef>
            </a:pPr>
            <a:r>
              <a:rPr lang="ru-RU" sz="900" spc="-40" dirty="0">
                <a:solidFill>
                  <a:srgbClr val="474F58"/>
                </a:solidFill>
                <a:latin typeface="Arial MT"/>
                <a:cs typeface="Arial MT"/>
              </a:rPr>
              <a:t>SIEM позволяет сотрудникам службы безопасности определять профили, определяющие, как корпоративные системы ведут себя в нормальных условиях</a:t>
            </a:r>
            <a:r>
              <a:rPr sz="900" spc="-15" dirty="0">
                <a:solidFill>
                  <a:srgbClr val="474F58"/>
                </a:solidFill>
                <a:latin typeface="Arial MT"/>
                <a:cs typeface="Arial MT"/>
              </a:rPr>
              <a:t>.</a:t>
            </a:r>
            <a:endParaRPr sz="900" dirty="0">
              <a:latin typeface="Arial MT"/>
              <a:cs typeface="Arial MT"/>
            </a:endParaRPr>
          </a:p>
        </p:txBody>
      </p:sp>
      <p:sp>
        <p:nvSpPr>
          <p:cNvPr id="60" name="object 24"/>
          <p:cNvSpPr txBox="1"/>
          <p:nvPr/>
        </p:nvSpPr>
        <p:spPr>
          <a:xfrm>
            <a:off x="6590163" y="3425963"/>
            <a:ext cx="2572512" cy="1396664"/>
          </a:xfrm>
          <a:prstGeom prst="rect">
            <a:avLst/>
          </a:prstGeom>
        </p:spPr>
        <p:txBody>
          <a:bodyPr vert="horz" wrap="square" lIns="0" tIns="12700" rIns="0" bIns="0" rtlCol="0">
            <a:spAutoFit/>
          </a:bodyPr>
          <a:lstStyle/>
          <a:p>
            <a:pPr marL="12700" marR="5080">
              <a:lnSpc>
                <a:spcPct val="111100"/>
              </a:lnSpc>
              <a:spcBef>
                <a:spcPts val="100"/>
              </a:spcBef>
            </a:pPr>
            <a:r>
              <a:rPr lang="ru-RU" sz="900" spc="-40" dirty="0">
                <a:solidFill>
                  <a:srgbClr val="474F58"/>
                </a:solidFill>
                <a:latin typeface="Arial MT"/>
                <a:cs typeface="Arial MT"/>
              </a:rPr>
              <a:t>Затем они могут установить правила и пороговые значения, чтобы определить, какой тип аномалии считается инцидентом безопасности. SIEM все чаще используют машинное обучение и автоматическое поведенческое профилирование для автоматического обнаружения аномалий и автономного определения правил для данных, чтобы обнаруживать события безопасности, требующих расследования.</a:t>
            </a:r>
            <a:endParaRPr sz="900" dirty="0">
              <a:latin typeface="Arial MT"/>
              <a:cs typeface="Arial MT"/>
            </a:endParaRPr>
          </a:p>
        </p:txBody>
      </p:sp>
      <p:pic>
        <p:nvPicPr>
          <p:cNvPr id="61" name="object 25"/>
          <p:cNvPicPr/>
          <p:nvPr/>
        </p:nvPicPr>
        <p:blipFill>
          <a:blip r:embed="rId5" cstate="print"/>
          <a:stretch>
            <a:fillRect/>
          </a:stretch>
        </p:blipFill>
        <p:spPr>
          <a:xfrm>
            <a:off x="6590163" y="1539843"/>
            <a:ext cx="335261" cy="329084"/>
          </a:xfrm>
          <a:prstGeom prst="rect">
            <a:avLst/>
          </a:prstGeom>
        </p:spPr>
      </p:pic>
      <p:sp>
        <p:nvSpPr>
          <p:cNvPr id="62" name="object 26"/>
          <p:cNvSpPr txBox="1"/>
          <p:nvPr/>
        </p:nvSpPr>
        <p:spPr>
          <a:xfrm>
            <a:off x="9408492" y="1976685"/>
            <a:ext cx="2526212" cy="1237133"/>
          </a:xfrm>
          <a:prstGeom prst="rect">
            <a:avLst/>
          </a:prstGeom>
        </p:spPr>
        <p:txBody>
          <a:bodyPr vert="horz" wrap="square" lIns="0" tIns="64769" rIns="0" bIns="0" rtlCol="0">
            <a:spAutoFit/>
          </a:bodyPr>
          <a:lstStyle/>
          <a:p>
            <a:pPr marL="12700">
              <a:lnSpc>
                <a:spcPct val="100000"/>
              </a:lnSpc>
              <a:spcBef>
                <a:spcPts val="509"/>
              </a:spcBef>
            </a:pPr>
            <a:r>
              <a:rPr sz="1200" spc="25" dirty="0">
                <a:solidFill>
                  <a:srgbClr val="A6AFBD"/>
                </a:solidFill>
                <a:latin typeface="Trebuchet MS"/>
                <a:cs typeface="Trebuchet MS"/>
              </a:rPr>
              <a:t>04</a:t>
            </a:r>
            <a:endParaRPr sz="1200" dirty="0">
              <a:latin typeface="Trebuchet MS"/>
              <a:cs typeface="Trebuchet MS"/>
            </a:endParaRPr>
          </a:p>
          <a:p>
            <a:pPr marL="12700" marR="309245">
              <a:lnSpc>
                <a:spcPts val="1400"/>
              </a:lnSpc>
              <a:spcBef>
                <a:spcPts val="490"/>
              </a:spcBef>
            </a:pPr>
            <a:r>
              <a:rPr lang="ru-RU" sz="1200" spc="-25" dirty="0">
                <a:solidFill>
                  <a:srgbClr val="474F58"/>
                </a:solidFill>
                <a:latin typeface="Trebuchet MS"/>
                <a:cs typeface="Trebuchet MS"/>
              </a:rPr>
              <a:t>Консолидация и корреляция данных</a:t>
            </a:r>
            <a:endParaRPr sz="1200" dirty="0">
              <a:latin typeface="Trebuchet MS"/>
              <a:cs typeface="Trebuchet MS"/>
            </a:endParaRPr>
          </a:p>
          <a:p>
            <a:pPr marL="12700" marR="5080">
              <a:lnSpc>
                <a:spcPct val="111100"/>
              </a:lnSpc>
              <a:spcBef>
                <a:spcPts val="800"/>
              </a:spcBef>
            </a:pPr>
            <a:r>
              <a:rPr lang="ru-RU" sz="900" spc="-40" dirty="0">
                <a:solidFill>
                  <a:srgbClr val="474F58"/>
                </a:solidFill>
                <a:latin typeface="Arial MT"/>
                <a:cs typeface="Arial MT"/>
              </a:rPr>
              <a:t>Основная цель SIEM — собрать воедино все данные и обеспечить корреляцию журналов и событий во всех организационных системах</a:t>
            </a:r>
            <a:r>
              <a:rPr sz="900" spc="-15" dirty="0">
                <a:solidFill>
                  <a:srgbClr val="474F58"/>
                </a:solidFill>
                <a:latin typeface="Arial MT"/>
                <a:cs typeface="Arial MT"/>
              </a:rPr>
              <a:t>.</a:t>
            </a:r>
            <a:endParaRPr sz="900" dirty="0">
              <a:latin typeface="Arial MT"/>
              <a:cs typeface="Arial MT"/>
            </a:endParaRPr>
          </a:p>
        </p:txBody>
      </p:sp>
      <p:sp>
        <p:nvSpPr>
          <p:cNvPr id="63" name="object 27"/>
          <p:cNvSpPr txBox="1"/>
          <p:nvPr/>
        </p:nvSpPr>
        <p:spPr>
          <a:xfrm>
            <a:off x="9399335" y="3449072"/>
            <a:ext cx="2535369" cy="1550424"/>
          </a:xfrm>
          <a:prstGeom prst="rect">
            <a:avLst/>
          </a:prstGeom>
        </p:spPr>
        <p:txBody>
          <a:bodyPr vert="horz" wrap="square" lIns="0" tIns="12700" rIns="0" bIns="0" rtlCol="0">
            <a:spAutoFit/>
          </a:bodyPr>
          <a:lstStyle/>
          <a:p>
            <a:pPr marL="12700" marR="5080">
              <a:lnSpc>
                <a:spcPct val="111100"/>
              </a:lnSpc>
              <a:spcBef>
                <a:spcPts val="100"/>
              </a:spcBef>
            </a:pPr>
            <a:r>
              <a:rPr lang="ru-RU" sz="900" spc="-35" dirty="0">
                <a:solidFill>
                  <a:srgbClr val="474F58"/>
                </a:solidFill>
                <a:latin typeface="Arial MT"/>
                <a:cs typeface="Arial MT"/>
              </a:rPr>
              <a:t>Сообщение об ошибке на сервере может быть связано с соединением, заблокированным брандмауэром, а также с попыткой неправильного пароля на корпоративном портале. Множество точек данных объединяются в значимые события безопасности и доставляются аналитикам посредством уведомлений или информационных панелей. SIEM следующего поколения все лучше и лучше распознают, что такое «настоящее» событие безопасности, требующее внимания.</a:t>
            </a:r>
            <a:endParaRPr sz="900" dirty="0">
              <a:latin typeface="Arial MT"/>
              <a:cs typeface="Arial MT"/>
            </a:endParaRPr>
          </a:p>
        </p:txBody>
      </p:sp>
      <p:pic>
        <p:nvPicPr>
          <p:cNvPr id="64" name="object 28"/>
          <p:cNvPicPr/>
          <p:nvPr/>
        </p:nvPicPr>
        <p:blipFill>
          <a:blip r:embed="rId6" cstate="print"/>
          <a:stretch>
            <a:fillRect/>
          </a:stretch>
        </p:blipFill>
        <p:spPr>
          <a:xfrm>
            <a:off x="9430969" y="1530965"/>
            <a:ext cx="403632" cy="352043"/>
          </a:xfrm>
          <a:prstGeom prst="rect">
            <a:avLst/>
          </a:prstGeom>
        </p:spPr>
      </p:pic>
      <p:sp>
        <p:nvSpPr>
          <p:cNvPr id="68" name="object 30"/>
          <p:cNvSpPr txBox="1"/>
          <p:nvPr/>
        </p:nvSpPr>
        <p:spPr>
          <a:xfrm>
            <a:off x="304560" y="777277"/>
            <a:ext cx="10820520" cy="586251"/>
          </a:xfrm>
          <a:prstGeom prst="rect">
            <a:avLst/>
          </a:prstGeom>
        </p:spPr>
        <p:txBody>
          <a:bodyPr vert="horz" wrap="square" lIns="0" tIns="12700" rIns="0" bIns="0" rtlCol="0">
            <a:spAutoFit/>
          </a:bodyPr>
          <a:lstStyle/>
          <a:p>
            <a:pPr marL="12700" marR="5080">
              <a:lnSpc>
                <a:spcPct val="106100"/>
              </a:lnSpc>
              <a:spcBef>
                <a:spcPts val="100"/>
              </a:spcBef>
            </a:pPr>
            <a:r>
              <a:rPr lang="ru-RU" sz="1200" spc="-20" dirty="0">
                <a:solidFill>
                  <a:srgbClr val="474F58"/>
                </a:solidFill>
                <a:latin typeface="Arial MT"/>
                <a:cs typeface="Arial MT"/>
              </a:rPr>
              <a:t>В прошлом SIEM требовали тщательного управления на каждом этапе конвейера данных — приеме данных, политиках, просмотре предупреждений и анализе аномалий. SIEM-системы становятся все более умными в объединении данных из все большего количества организационных источников и использовании методов искусственного интеллекта, чтобы понять, какой тип поведения представляет собой инцидент безопасности.</a:t>
            </a:r>
            <a:endParaRPr sz="1200" dirty="0">
              <a:latin typeface="Arial MT"/>
              <a:cs typeface="Arial MT"/>
            </a:endParaRPr>
          </a:p>
        </p:txBody>
      </p:sp>
    </p:spTree>
    <p:extLst>
      <p:ext uri="{BB962C8B-B14F-4D97-AF65-F5344CB8AC3E}">
        <p14:creationId xmlns:p14="http://schemas.microsoft.com/office/powerpoint/2010/main" val="250784529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820160" cy="552240"/>
          </a:xfrm>
          <a:prstGeom prst="rect">
            <a:avLst/>
          </a:prstGeom>
          <a:noFill/>
          <a:ln w="0">
            <a:noFill/>
          </a:ln>
        </p:spPr>
        <p:txBody>
          <a:bodyPr lIns="0" tIns="0" rIns="0" bIns="0" anchor="t">
            <a:noAutofit/>
          </a:bodyPr>
          <a:lstStyle/>
          <a:p>
            <a:pPr>
              <a:lnSpc>
                <a:spcPct val="100000"/>
              </a:lnSpc>
              <a:buNone/>
            </a:pPr>
            <a:r>
              <a:rPr lang="en-US" sz="3200" spc="-1" dirty="0" smtClean="0">
                <a:solidFill>
                  <a:srgbClr val="2369B0"/>
                </a:solidFill>
                <a:latin typeface="Times New Roman"/>
              </a:rPr>
              <a:t>SIEM</a:t>
            </a:r>
            <a:r>
              <a:rPr lang="ru-RU" sz="3200" spc="-1" dirty="0" smtClean="0">
                <a:solidFill>
                  <a:srgbClr val="2369B0"/>
                </a:solidFill>
                <a:latin typeface="Times New Roman"/>
              </a:rPr>
              <a:t> – цели использования</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8" name="object 18"/>
          <p:cNvSpPr txBox="1"/>
          <p:nvPr/>
        </p:nvSpPr>
        <p:spPr>
          <a:xfrm>
            <a:off x="311040" y="1283919"/>
            <a:ext cx="1993900" cy="1191479"/>
          </a:xfrm>
          <a:prstGeom prst="rect">
            <a:avLst/>
          </a:prstGeom>
        </p:spPr>
        <p:txBody>
          <a:bodyPr vert="horz" wrap="square" lIns="0" tIns="64769" rIns="0" bIns="0" rtlCol="0">
            <a:spAutoFit/>
          </a:bodyPr>
          <a:lstStyle/>
          <a:p>
            <a:pPr marL="12700">
              <a:lnSpc>
                <a:spcPct val="100000"/>
              </a:lnSpc>
              <a:spcBef>
                <a:spcPts val="509"/>
              </a:spcBef>
            </a:pPr>
            <a:r>
              <a:rPr sz="1200" spc="25" dirty="0">
                <a:solidFill>
                  <a:srgbClr val="A6AFBD"/>
                </a:solidFill>
                <a:latin typeface="Trebuchet MS"/>
                <a:cs typeface="Trebuchet MS"/>
              </a:rPr>
              <a:t>01</a:t>
            </a:r>
            <a:endParaRPr sz="1200" dirty="0">
              <a:latin typeface="Trebuchet MS"/>
              <a:cs typeface="Trebuchet MS"/>
            </a:endParaRPr>
          </a:p>
          <a:p>
            <a:pPr marL="12700">
              <a:lnSpc>
                <a:spcPct val="100000"/>
              </a:lnSpc>
              <a:spcBef>
                <a:spcPts val="409"/>
              </a:spcBef>
            </a:pPr>
            <a:r>
              <a:rPr lang="ru-RU" sz="1200" spc="-5" dirty="0">
                <a:solidFill>
                  <a:srgbClr val="474F58"/>
                </a:solidFill>
                <a:latin typeface="Trebuchet MS"/>
                <a:cs typeface="Trebuchet MS"/>
              </a:rPr>
              <a:t>Мониторинг безопасности</a:t>
            </a:r>
            <a:endParaRPr sz="1200" dirty="0">
              <a:latin typeface="Trebuchet MS"/>
              <a:cs typeface="Trebuchet MS"/>
            </a:endParaRPr>
          </a:p>
          <a:p>
            <a:pPr marL="12700" marR="5080">
              <a:lnSpc>
                <a:spcPct val="111100"/>
              </a:lnSpc>
              <a:spcBef>
                <a:spcPts val="840"/>
              </a:spcBef>
            </a:pPr>
            <a:r>
              <a:rPr lang="ru-RU" sz="900" spc="-55" dirty="0">
                <a:solidFill>
                  <a:srgbClr val="474F58"/>
                </a:solidFill>
                <a:latin typeface="Arial MT"/>
                <a:cs typeface="Arial MT"/>
              </a:rPr>
              <a:t>SIEM помогают в режиме реального времени отслеживать организационные системы на предмет инцидентов безопасности.</a:t>
            </a:r>
            <a:endParaRPr sz="900" dirty="0">
              <a:latin typeface="Arial MT"/>
              <a:cs typeface="Arial MT"/>
            </a:endParaRPr>
          </a:p>
        </p:txBody>
      </p:sp>
      <p:sp>
        <p:nvSpPr>
          <p:cNvPr id="19" name="object 19"/>
          <p:cNvSpPr txBox="1"/>
          <p:nvPr/>
        </p:nvSpPr>
        <p:spPr>
          <a:xfrm>
            <a:off x="304560" y="2575560"/>
            <a:ext cx="2000379" cy="2153282"/>
          </a:xfrm>
          <a:prstGeom prst="rect">
            <a:avLst/>
          </a:prstGeom>
        </p:spPr>
        <p:txBody>
          <a:bodyPr vert="horz" wrap="square" lIns="0" tIns="12700" rIns="0" bIns="0" rtlCol="0">
            <a:spAutoFit/>
          </a:bodyPr>
          <a:lstStyle>
            <a:defPPr>
              <a:defRPr lang="ru-RU"/>
            </a:defPPr>
            <a:lvl1pPr marL="12700" marR="5080">
              <a:lnSpc>
                <a:spcPct val="111100"/>
              </a:lnSpc>
              <a:spcBef>
                <a:spcPts val="100"/>
              </a:spcBef>
              <a:defRPr sz="900">
                <a:latin typeface="Arial MT"/>
                <a:cs typeface="Arial MT"/>
              </a:defRPr>
            </a:lvl1pPr>
          </a:lstStyle>
          <a:p>
            <a:r>
              <a:rPr lang="ru-RU" dirty="0"/>
              <a:t>SIEM имеет уникальный взгляд на инциденты безопасности, поскольку имеет доступ к нескольким источникам данных — например, он может комбинировать оповещения от IDS с информацией от антивирусного продукта. Это помогает группам безопасности выявлять инциденты безопасности, которые не может обнаружить ни один отдельный инструмент безопасности, и помогает им сосредоточиться на оповещениях от инструментов безопасности, которые имеют особое значение.</a:t>
            </a:r>
          </a:p>
        </p:txBody>
      </p:sp>
      <p:pic>
        <p:nvPicPr>
          <p:cNvPr id="20" name="object 20"/>
          <p:cNvPicPr/>
          <p:nvPr/>
        </p:nvPicPr>
        <p:blipFill>
          <a:blip r:embed="rId3" cstate="print"/>
          <a:stretch>
            <a:fillRect/>
          </a:stretch>
        </p:blipFill>
        <p:spPr>
          <a:xfrm>
            <a:off x="323740" y="857759"/>
            <a:ext cx="352044" cy="312927"/>
          </a:xfrm>
          <a:prstGeom prst="rect">
            <a:avLst/>
          </a:prstGeom>
        </p:spPr>
      </p:pic>
      <p:sp>
        <p:nvSpPr>
          <p:cNvPr id="21" name="object 21"/>
          <p:cNvSpPr txBox="1"/>
          <p:nvPr/>
        </p:nvSpPr>
        <p:spPr>
          <a:xfrm>
            <a:off x="2590944" y="1283919"/>
            <a:ext cx="2184952" cy="1068625"/>
          </a:xfrm>
          <a:prstGeom prst="rect">
            <a:avLst/>
          </a:prstGeom>
        </p:spPr>
        <p:txBody>
          <a:bodyPr vert="horz" wrap="square" lIns="0" tIns="64769" rIns="0" bIns="0" rtlCol="0">
            <a:spAutoFit/>
          </a:bodyPr>
          <a:lstStyle/>
          <a:p>
            <a:pPr marL="12700">
              <a:lnSpc>
                <a:spcPct val="100000"/>
              </a:lnSpc>
              <a:spcBef>
                <a:spcPts val="509"/>
              </a:spcBef>
            </a:pPr>
            <a:r>
              <a:rPr sz="1200" spc="25" dirty="0">
                <a:solidFill>
                  <a:srgbClr val="A6AFBD"/>
                </a:solidFill>
                <a:latin typeface="Trebuchet MS"/>
                <a:cs typeface="Trebuchet MS"/>
              </a:rPr>
              <a:t>02</a:t>
            </a:r>
            <a:endParaRPr sz="1200" dirty="0">
              <a:latin typeface="Trebuchet MS"/>
              <a:cs typeface="Trebuchet MS"/>
            </a:endParaRPr>
          </a:p>
          <a:p>
            <a:pPr marL="12700">
              <a:lnSpc>
                <a:spcPct val="100000"/>
              </a:lnSpc>
              <a:spcBef>
                <a:spcPts val="409"/>
              </a:spcBef>
            </a:pPr>
            <a:r>
              <a:rPr lang="ru-RU" sz="1200" spc="20" dirty="0">
                <a:solidFill>
                  <a:srgbClr val="474F58"/>
                </a:solidFill>
                <a:latin typeface="Trebuchet MS"/>
                <a:cs typeface="Trebuchet MS"/>
              </a:rPr>
              <a:t>Расширенное обнаружение угроз</a:t>
            </a:r>
            <a:endParaRPr sz="1200" dirty="0">
              <a:latin typeface="Trebuchet MS"/>
              <a:cs typeface="Trebuchet MS"/>
            </a:endParaRPr>
          </a:p>
          <a:p>
            <a:pPr marL="12700" marR="5080">
              <a:lnSpc>
                <a:spcPct val="111100"/>
              </a:lnSpc>
              <a:spcBef>
                <a:spcPts val="840"/>
              </a:spcBef>
            </a:pPr>
            <a:r>
              <a:rPr lang="ru-RU" sz="900" spc="-55" dirty="0">
                <a:solidFill>
                  <a:srgbClr val="474F58"/>
                </a:solidFill>
                <a:latin typeface="Arial MT"/>
                <a:cs typeface="Arial MT"/>
              </a:rPr>
              <a:t>SIEM могут помочь обнаружить, смягчить и предотвратить сложные угрозы, в том числе:</a:t>
            </a:r>
            <a:endParaRPr sz="900" dirty="0">
              <a:latin typeface="Arial MT"/>
              <a:cs typeface="Arial MT"/>
            </a:endParaRPr>
          </a:p>
        </p:txBody>
      </p:sp>
      <p:sp>
        <p:nvSpPr>
          <p:cNvPr id="22" name="object 22"/>
          <p:cNvSpPr txBox="1"/>
          <p:nvPr/>
        </p:nvSpPr>
        <p:spPr>
          <a:xfrm>
            <a:off x="2590943" y="2475398"/>
            <a:ext cx="2095925" cy="923201"/>
          </a:xfrm>
          <a:prstGeom prst="rect">
            <a:avLst/>
          </a:prstGeom>
        </p:spPr>
        <p:txBody>
          <a:bodyPr vert="horz" wrap="square" lIns="0" tIns="12700" rIns="0" bIns="0" rtlCol="0">
            <a:spAutoFit/>
          </a:bodyPr>
          <a:lstStyle/>
          <a:p>
            <a:pPr marL="127000" marR="5080" indent="-114300">
              <a:lnSpc>
                <a:spcPct val="111100"/>
              </a:lnSpc>
              <a:spcBef>
                <a:spcPts val="100"/>
              </a:spcBef>
              <a:buClr>
                <a:srgbClr val="49AA4D"/>
              </a:buClr>
              <a:buFont typeface="Arial MT"/>
              <a:buChar char="•"/>
              <a:tabLst>
                <a:tab pos="127000" algn="l"/>
              </a:tabLst>
            </a:pPr>
            <a:r>
              <a:rPr lang="ru-RU" sz="900" b="1" spc="-60" dirty="0">
                <a:solidFill>
                  <a:srgbClr val="474747"/>
                </a:solidFill>
                <a:latin typeface="Trebuchet MS"/>
                <a:cs typeface="Trebuchet MS"/>
              </a:rPr>
              <a:t>Вредоносные инсайдеры</a:t>
            </a:r>
            <a:r>
              <a:rPr sz="900" b="1" spc="-60" dirty="0">
                <a:solidFill>
                  <a:srgbClr val="474747"/>
                </a:solidFill>
                <a:latin typeface="Trebuchet MS"/>
                <a:cs typeface="Trebuchet MS"/>
              </a:rPr>
              <a:t> </a:t>
            </a:r>
            <a:r>
              <a:rPr sz="900" spc="-40" dirty="0">
                <a:solidFill>
                  <a:srgbClr val="474747"/>
                </a:solidFill>
                <a:latin typeface="Arial MT"/>
                <a:cs typeface="Arial MT"/>
              </a:rPr>
              <a:t>–</a:t>
            </a:r>
            <a:r>
              <a:rPr sz="900" spc="-35" dirty="0">
                <a:solidFill>
                  <a:srgbClr val="474747"/>
                </a:solidFill>
                <a:latin typeface="Arial MT"/>
                <a:cs typeface="Arial MT"/>
              </a:rPr>
              <a:t> </a:t>
            </a:r>
            <a:r>
              <a:rPr lang="ru-RU" sz="900" spc="-35" dirty="0">
                <a:solidFill>
                  <a:srgbClr val="474747"/>
                </a:solidFill>
                <a:latin typeface="Arial MT"/>
                <a:cs typeface="Arial MT"/>
              </a:rPr>
              <a:t>SIEM может использовать анализ браузера, сетевые данные, аутентификацию и другие данные для выявления инсайдеров, планирующих или осуществляющих атаку</a:t>
            </a:r>
            <a:endParaRPr sz="900" dirty="0">
              <a:latin typeface="Arial MT"/>
              <a:cs typeface="Arial MT"/>
            </a:endParaRPr>
          </a:p>
        </p:txBody>
      </p:sp>
      <p:sp>
        <p:nvSpPr>
          <p:cNvPr id="23" name="object 23"/>
          <p:cNvSpPr txBox="1"/>
          <p:nvPr/>
        </p:nvSpPr>
        <p:spPr>
          <a:xfrm>
            <a:off x="2616343" y="3519314"/>
            <a:ext cx="2159553" cy="1230914"/>
          </a:xfrm>
          <a:prstGeom prst="rect">
            <a:avLst/>
          </a:prstGeom>
        </p:spPr>
        <p:txBody>
          <a:bodyPr vert="horz" wrap="square" lIns="0" tIns="12700" rIns="0" bIns="0" rtlCol="0">
            <a:spAutoFit/>
          </a:bodyPr>
          <a:lstStyle/>
          <a:p>
            <a:pPr marL="126364" marR="5080" indent="-114300">
              <a:lnSpc>
                <a:spcPct val="111100"/>
              </a:lnSpc>
              <a:spcBef>
                <a:spcPts val="100"/>
              </a:spcBef>
              <a:buClr>
                <a:srgbClr val="49AA4D"/>
              </a:buClr>
              <a:buFont typeface="Arial MT"/>
              <a:buChar char="•"/>
              <a:tabLst>
                <a:tab pos="127000" algn="l"/>
              </a:tabLst>
            </a:pPr>
            <a:r>
              <a:rPr lang="ru-RU" sz="900" b="1" spc="-20" dirty="0">
                <a:solidFill>
                  <a:srgbClr val="474747"/>
                </a:solidFill>
                <a:latin typeface="Trebuchet MS"/>
                <a:cs typeface="Trebuchet MS"/>
              </a:rPr>
              <a:t>Эксфильтрация данных (конфиденциальные данные незаконно передаются за пределы организации) – </a:t>
            </a:r>
            <a:r>
              <a:rPr lang="ru-RU" sz="900" spc="-20" dirty="0">
                <a:solidFill>
                  <a:srgbClr val="474747"/>
                </a:solidFill>
                <a:latin typeface="Trebuchet MS"/>
                <a:cs typeface="Trebuchet MS"/>
              </a:rPr>
              <a:t>SIEM может обнаруживать передачи данных, которые являются аномальными по размеру, частоте или полезной нагрузке</a:t>
            </a:r>
            <a:endParaRPr sz="900" dirty="0">
              <a:latin typeface="Arial MT"/>
              <a:cs typeface="Arial MT"/>
            </a:endParaRPr>
          </a:p>
        </p:txBody>
      </p:sp>
      <p:sp>
        <p:nvSpPr>
          <p:cNvPr id="24" name="object 24"/>
          <p:cNvSpPr txBox="1"/>
          <p:nvPr/>
        </p:nvSpPr>
        <p:spPr>
          <a:xfrm>
            <a:off x="2590942" y="4870943"/>
            <a:ext cx="2279905" cy="1230722"/>
          </a:xfrm>
          <a:prstGeom prst="rect">
            <a:avLst/>
          </a:prstGeom>
        </p:spPr>
        <p:txBody>
          <a:bodyPr vert="horz" wrap="square" lIns="0" tIns="12700" rIns="0" bIns="0" rtlCol="0">
            <a:spAutoFit/>
          </a:bodyPr>
          <a:lstStyle/>
          <a:p>
            <a:pPr marL="127000" marR="112395" indent="-114300">
              <a:lnSpc>
                <a:spcPct val="111100"/>
              </a:lnSpc>
              <a:spcBef>
                <a:spcPts val="100"/>
              </a:spcBef>
              <a:buClr>
                <a:srgbClr val="49AA4D"/>
              </a:buClr>
              <a:buFont typeface="Arial MT"/>
              <a:buChar char="•"/>
              <a:tabLst>
                <a:tab pos="127000" algn="l"/>
              </a:tabLst>
            </a:pPr>
            <a:r>
              <a:rPr lang="ru-RU" sz="900" b="1" spc="-30" dirty="0">
                <a:solidFill>
                  <a:srgbClr val="474747"/>
                </a:solidFill>
                <a:latin typeface="Trebuchet MS"/>
                <a:cs typeface="Trebuchet MS"/>
              </a:rPr>
              <a:t>Внешние объекты, включая сложные постоянные угрозы (APT</a:t>
            </a:r>
            <a:r>
              <a:rPr lang="en-US" sz="900" b="1" spc="-30" dirty="0">
                <a:solidFill>
                  <a:srgbClr val="474747"/>
                </a:solidFill>
                <a:latin typeface="Trebuchet MS"/>
                <a:cs typeface="Trebuchet MS"/>
              </a:rPr>
              <a:t>s</a:t>
            </a:r>
            <a:r>
              <a:rPr lang="ru-RU" sz="900" b="1" spc="-30" dirty="0">
                <a:solidFill>
                  <a:srgbClr val="474747"/>
                </a:solidFill>
                <a:latin typeface="Trebuchet MS"/>
                <a:cs typeface="Trebuchet MS"/>
              </a:rPr>
              <a:t>)</a:t>
            </a:r>
            <a:r>
              <a:rPr sz="900" b="1" spc="-60" dirty="0">
                <a:solidFill>
                  <a:srgbClr val="474747"/>
                </a:solidFill>
                <a:latin typeface="Trebuchet MS"/>
                <a:cs typeface="Trebuchet MS"/>
              </a:rPr>
              <a:t> </a:t>
            </a:r>
            <a:r>
              <a:rPr sz="900" spc="-40" dirty="0">
                <a:solidFill>
                  <a:srgbClr val="474747"/>
                </a:solidFill>
                <a:latin typeface="Arial MT"/>
                <a:cs typeface="Arial MT"/>
              </a:rPr>
              <a:t>–</a:t>
            </a:r>
            <a:r>
              <a:rPr sz="900" spc="-35" dirty="0">
                <a:solidFill>
                  <a:srgbClr val="474747"/>
                </a:solidFill>
                <a:latin typeface="Arial MT"/>
                <a:cs typeface="Arial MT"/>
              </a:rPr>
              <a:t> </a:t>
            </a:r>
            <a:r>
              <a:rPr lang="ru-RU" sz="900" spc="-35" dirty="0">
                <a:solidFill>
                  <a:srgbClr val="474747"/>
                </a:solidFill>
                <a:latin typeface="Arial MT"/>
                <a:cs typeface="Arial MT"/>
              </a:rPr>
              <a:t>SIEM может обнаруживать сигналы раннего предупреждения, указывающие на то, что внешний объект проводит целенаправленную атаку или долгосрочную кампанию против организации</a:t>
            </a:r>
            <a:endParaRPr sz="900" dirty="0">
              <a:latin typeface="Arial MT"/>
              <a:cs typeface="Arial MT"/>
            </a:endParaRPr>
          </a:p>
        </p:txBody>
      </p:sp>
      <p:pic>
        <p:nvPicPr>
          <p:cNvPr id="25" name="object 25"/>
          <p:cNvPicPr/>
          <p:nvPr/>
        </p:nvPicPr>
        <p:blipFill>
          <a:blip r:embed="rId4" cstate="print"/>
          <a:stretch>
            <a:fillRect/>
          </a:stretch>
        </p:blipFill>
        <p:spPr>
          <a:xfrm>
            <a:off x="2603644" y="854203"/>
            <a:ext cx="352044" cy="320040"/>
          </a:xfrm>
          <a:prstGeom prst="rect">
            <a:avLst/>
          </a:prstGeom>
        </p:spPr>
      </p:pic>
      <p:sp>
        <p:nvSpPr>
          <p:cNvPr id="26" name="object 26"/>
          <p:cNvSpPr txBox="1"/>
          <p:nvPr/>
        </p:nvSpPr>
        <p:spPr>
          <a:xfrm>
            <a:off x="4870848" y="1283919"/>
            <a:ext cx="2047538" cy="1532470"/>
          </a:xfrm>
          <a:prstGeom prst="rect">
            <a:avLst/>
          </a:prstGeom>
        </p:spPr>
        <p:txBody>
          <a:bodyPr vert="horz" wrap="square" lIns="0" tIns="64769" rIns="0" bIns="0" rtlCol="0">
            <a:spAutoFit/>
          </a:bodyPr>
          <a:lstStyle/>
          <a:p>
            <a:pPr marL="12700">
              <a:lnSpc>
                <a:spcPct val="100000"/>
              </a:lnSpc>
              <a:spcBef>
                <a:spcPts val="509"/>
              </a:spcBef>
            </a:pPr>
            <a:r>
              <a:rPr sz="1200" spc="25" dirty="0">
                <a:solidFill>
                  <a:srgbClr val="A6AFBD"/>
                </a:solidFill>
                <a:latin typeface="Trebuchet MS"/>
                <a:cs typeface="Trebuchet MS"/>
              </a:rPr>
              <a:t>03</a:t>
            </a:r>
            <a:endParaRPr sz="1200" dirty="0">
              <a:latin typeface="Trebuchet MS"/>
              <a:cs typeface="Trebuchet MS"/>
            </a:endParaRPr>
          </a:p>
          <a:p>
            <a:pPr marL="12700" marR="118745">
              <a:lnSpc>
                <a:spcPts val="1400"/>
              </a:lnSpc>
              <a:spcBef>
                <a:spcPts val="490"/>
              </a:spcBef>
            </a:pPr>
            <a:r>
              <a:rPr lang="ru-RU" sz="1200" spc="-5" dirty="0">
                <a:solidFill>
                  <a:srgbClr val="474F58"/>
                </a:solidFill>
                <a:latin typeface="Trebuchet MS"/>
                <a:cs typeface="Trebuchet MS"/>
              </a:rPr>
              <a:t>Форензика и реагирование на инциденты</a:t>
            </a:r>
            <a:endParaRPr sz="1200" dirty="0">
              <a:latin typeface="Trebuchet MS"/>
              <a:cs typeface="Trebuchet MS"/>
            </a:endParaRPr>
          </a:p>
          <a:p>
            <a:pPr marL="12700" marR="5080" algn="just">
              <a:lnSpc>
                <a:spcPct val="111100"/>
              </a:lnSpc>
              <a:spcBef>
                <a:spcPts val="800"/>
              </a:spcBef>
            </a:pPr>
            <a:r>
              <a:rPr lang="ru-RU" sz="900" spc="-55" dirty="0">
                <a:solidFill>
                  <a:srgbClr val="474F58"/>
                </a:solidFill>
                <a:latin typeface="Arial MT"/>
                <a:cs typeface="Arial MT"/>
              </a:rPr>
              <a:t>SIEM могут помочь аналитикам безопасности понять, что происходит инцидент безопасности, отсортировать событие и определить немедленные шаги по устранению.</a:t>
            </a:r>
            <a:endParaRPr sz="900" dirty="0">
              <a:latin typeface="Arial MT"/>
              <a:cs typeface="Arial MT"/>
            </a:endParaRPr>
          </a:p>
        </p:txBody>
      </p:sp>
      <p:sp>
        <p:nvSpPr>
          <p:cNvPr id="27" name="object 27"/>
          <p:cNvSpPr txBox="1"/>
          <p:nvPr/>
        </p:nvSpPr>
        <p:spPr>
          <a:xfrm>
            <a:off x="4870848" y="2952673"/>
            <a:ext cx="2159553" cy="2460802"/>
          </a:xfrm>
          <a:prstGeom prst="rect">
            <a:avLst/>
          </a:prstGeom>
        </p:spPr>
        <p:txBody>
          <a:bodyPr vert="horz" wrap="square" lIns="0" tIns="12700" rIns="0" bIns="0" rtlCol="0">
            <a:spAutoFit/>
          </a:bodyPr>
          <a:lstStyle/>
          <a:p>
            <a:pPr marL="12700" marR="5080">
              <a:lnSpc>
                <a:spcPct val="111100"/>
              </a:lnSpc>
              <a:spcBef>
                <a:spcPts val="100"/>
              </a:spcBef>
            </a:pPr>
            <a:r>
              <a:rPr lang="ru-RU" sz="900" dirty="0">
                <a:latin typeface="Arial MT"/>
                <a:cs typeface="Arial MT"/>
              </a:rPr>
              <a:t>Даже если об инциденте известно сотрудникам службы безопасности, для сбора данных, чтобы полностью понять атаку и остановить ее, требуется время — SIEM может автоматически собирать эти </a:t>
            </a:r>
            <a:r>
              <a:rPr lang="ru-RU" sz="900" dirty="0">
                <a:latin typeface="Arial MT"/>
              </a:rPr>
              <a:t>данные и значительно сокращать время реагирования. Когда сотрудники службы безопасности обнаруживают историческое нарушение безопасности или инцидент безопасности</a:t>
            </a:r>
            <a:r>
              <a:rPr lang="ru-RU" sz="900" dirty="0">
                <a:latin typeface="Arial MT"/>
                <a:cs typeface="Arial MT"/>
              </a:rPr>
              <a:t>, который необходимо расследовать, SIEM предоставляют обширные аналитические данные, которые помогают раскрыть цепочку убийств, субъектов угроз и меры по их устранению.</a:t>
            </a:r>
            <a:endParaRPr lang="en-US" sz="900" dirty="0">
              <a:latin typeface="Arial MT"/>
              <a:cs typeface="Arial MT"/>
            </a:endParaRPr>
          </a:p>
        </p:txBody>
      </p:sp>
      <p:pic>
        <p:nvPicPr>
          <p:cNvPr id="28" name="object 28"/>
          <p:cNvPicPr/>
          <p:nvPr/>
        </p:nvPicPr>
        <p:blipFill>
          <a:blip r:embed="rId5" cstate="print"/>
          <a:stretch>
            <a:fillRect/>
          </a:stretch>
        </p:blipFill>
        <p:spPr>
          <a:xfrm>
            <a:off x="4883548" y="838200"/>
            <a:ext cx="352043" cy="352043"/>
          </a:xfrm>
          <a:prstGeom prst="rect">
            <a:avLst/>
          </a:prstGeom>
        </p:spPr>
      </p:pic>
      <p:sp>
        <p:nvSpPr>
          <p:cNvPr id="29" name="object 29"/>
          <p:cNvSpPr txBox="1"/>
          <p:nvPr/>
        </p:nvSpPr>
        <p:spPr>
          <a:xfrm>
            <a:off x="7150753" y="1283919"/>
            <a:ext cx="2095924" cy="1795940"/>
          </a:xfrm>
          <a:prstGeom prst="rect">
            <a:avLst/>
          </a:prstGeom>
        </p:spPr>
        <p:txBody>
          <a:bodyPr vert="horz" wrap="square" lIns="0" tIns="64769" rIns="0" bIns="0" rtlCol="0">
            <a:spAutoFit/>
          </a:bodyPr>
          <a:lstStyle/>
          <a:p>
            <a:pPr marL="12700">
              <a:lnSpc>
                <a:spcPct val="100000"/>
              </a:lnSpc>
              <a:spcBef>
                <a:spcPts val="509"/>
              </a:spcBef>
            </a:pPr>
            <a:r>
              <a:rPr sz="1200" spc="25" dirty="0">
                <a:solidFill>
                  <a:srgbClr val="A6AFBD"/>
                </a:solidFill>
                <a:latin typeface="Trebuchet MS"/>
                <a:cs typeface="Trebuchet MS"/>
              </a:rPr>
              <a:t>04</a:t>
            </a:r>
            <a:endParaRPr sz="1200" dirty="0">
              <a:latin typeface="Trebuchet MS"/>
              <a:cs typeface="Trebuchet MS"/>
            </a:endParaRPr>
          </a:p>
          <a:p>
            <a:pPr marL="12700" marR="132080">
              <a:lnSpc>
                <a:spcPts val="1400"/>
              </a:lnSpc>
              <a:spcBef>
                <a:spcPts val="490"/>
              </a:spcBef>
            </a:pPr>
            <a:r>
              <a:rPr lang="ru-RU" sz="1200" spc="-15" dirty="0">
                <a:solidFill>
                  <a:srgbClr val="474F58"/>
                </a:solidFill>
                <a:latin typeface="Trebuchet MS"/>
                <a:cs typeface="Trebuchet MS"/>
              </a:rPr>
              <a:t>Соответствие отчетности и аудита</a:t>
            </a:r>
          </a:p>
          <a:p>
            <a:pPr marL="12700" marR="132080">
              <a:lnSpc>
                <a:spcPts val="1400"/>
              </a:lnSpc>
              <a:spcBef>
                <a:spcPts val="490"/>
              </a:spcBef>
            </a:pPr>
            <a:r>
              <a:rPr lang="ru-RU" sz="900" spc="-15" dirty="0">
                <a:solidFill>
                  <a:srgbClr val="474F58"/>
                </a:solidFill>
                <a:latin typeface="Arial MT"/>
                <a:cs typeface="Trebuchet MS"/>
              </a:rPr>
              <a:t>SIEM могут помочь организациям доказать аудиторам и регулирующим органам, что они имеют надлежащие меры безопасности и что инциденты безопасности известны и локализованы.</a:t>
            </a:r>
          </a:p>
        </p:txBody>
      </p:sp>
      <p:sp>
        <p:nvSpPr>
          <p:cNvPr id="30" name="object 30"/>
          <p:cNvSpPr txBox="1"/>
          <p:nvPr/>
        </p:nvSpPr>
        <p:spPr>
          <a:xfrm>
            <a:off x="7150752" y="3207840"/>
            <a:ext cx="2095923" cy="1538242"/>
          </a:xfrm>
          <a:prstGeom prst="rect">
            <a:avLst/>
          </a:prstGeom>
        </p:spPr>
        <p:txBody>
          <a:bodyPr vert="horz" wrap="square" lIns="0" tIns="12700" rIns="0" bIns="0" rtlCol="0">
            <a:spAutoFit/>
          </a:bodyPr>
          <a:lstStyle>
            <a:defPPr>
              <a:defRPr lang="ru-RU"/>
            </a:defPPr>
            <a:lvl1pPr marL="12700" marR="5080">
              <a:lnSpc>
                <a:spcPct val="111100"/>
              </a:lnSpc>
              <a:spcBef>
                <a:spcPts val="100"/>
              </a:spcBef>
              <a:defRPr sz="900">
                <a:latin typeface="Arial MT"/>
                <a:cs typeface="Arial MT"/>
              </a:defRPr>
            </a:lvl1pPr>
          </a:lstStyle>
          <a:p>
            <a:r>
              <a:rPr lang="ru-RU" dirty="0"/>
              <a:t>Многие первые пользователи SIEM использовали его для этой цели — агрегирования данных журналов со всей организации и представления их в формате, готовом для аудита. Современные SIEM автоматически обеспечивают мониторинг и отчетность, необходимые для соответствия таким стандартам, как HIPAA, PCI/DSS, SOX, FERPA и HITECH</a:t>
            </a:r>
            <a:r>
              <a:rPr dirty="0"/>
              <a:t>.</a:t>
            </a:r>
          </a:p>
        </p:txBody>
      </p:sp>
      <p:pic>
        <p:nvPicPr>
          <p:cNvPr id="31" name="object 31"/>
          <p:cNvPicPr/>
          <p:nvPr/>
        </p:nvPicPr>
        <p:blipFill>
          <a:blip r:embed="rId6" cstate="print"/>
          <a:stretch>
            <a:fillRect/>
          </a:stretch>
        </p:blipFill>
        <p:spPr>
          <a:xfrm>
            <a:off x="7163451" y="854806"/>
            <a:ext cx="352044" cy="318832"/>
          </a:xfrm>
          <a:prstGeom prst="rect">
            <a:avLst/>
          </a:prstGeom>
        </p:spPr>
      </p:pic>
    </p:spTree>
    <p:extLst>
      <p:ext uri="{BB962C8B-B14F-4D97-AF65-F5344CB8AC3E}">
        <p14:creationId xmlns:p14="http://schemas.microsoft.com/office/powerpoint/2010/main" val="1131774836"/>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820160" cy="552240"/>
          </a:xfrm>
          <a:prstGeom prst="rect">
            <a:avLst/>
          </a:prstGeom>
          <a:noFill/>
          <a:ln w="0">
            <a:noFill/>
          </a:ln>
        </p:spPr>
        <p:txBody>
          <a:bodyPr lIns="0" tIns="0" rIns="0" bIns="0" anchor="t">
            <a:noAutofit/>
          </a:bodyPr>
          <a:lstStyle/>
          <a:p>
            <a:pPr>
              <a:lnSpc>
                <a:spcPct val="100000"/>
              </a:lnSpc>
              <a:buNone/>
            </a:pPr>
            <a:r>
              <a:rPr lang="ru-RU" sz="3200" spc="-1" dirty="0" smtClean="0">
                <a:solidFill>
                  <a:srgbClr val="2369B0"/>
                </a:solidFill>
                <a:latin typeface="Times New Roman"/>
              </a:rPr>
              <a:t>Эволюция </a:t>
            </a:r>
            <a:r>
              <a:rPr lang="en-US" sz="3200" spc="-1" dirty="0" smtClean="0">
                <a:solidFill>
                  <a:srgbClr val="2369B0"/>
                </a:solidFill>
                <a:latin typeface="Times New Roman"/>
              </a:rPr>
              <a:t>SIEM</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33" name="object 14"/>
          <p:cNvSpPr/>
          <p:nvPr/>
        </p:nvSpPr>
        <p:spPr>
          <a:xfrm>
            <a:off x="0" y="685800"/>
            <a:ext cx="10058400" cy="6350"/>
          </a:xfrm>
          <a:custGeom>
            <a:avLst/>
            <a:gdLst/>
            <a:ahLst/>
            <a:cxnLst/>
            <a:rect l="l" t="t" r="r" b="b"/>
            <a:pathLst>
              <a:path w="10058400" h="6350">
                <a:moveTo>
                  <a:pt x="0" y="0"/>
                </a:moveTo>
                <a:lnTo>
                  <a:pt x="0" y="6350"/>
                </a:lnTo>
                <a:lnTo>
                  <a:pt x="10058400" y="6350"/>
                </a:lnTo>
                <a:lnTo>
                  <a:pt x="10058400" y="0"/>
                </a:lnTo>
                <a:lnTo>
                  <a:pt x="0" y="0"/>
                </a:lnTo>
                <a:close/>
              </a:path>
            </a:pathLst>
          </a:custGeom>
          <a:solidFill>
            <a:srgbClr val="D7DCE0"/>
          </a:solidFill>
        </p:spPr>
        <p:txBody>
          <a:bodyPr wrap="square" lIns="0" tIns="0" rIns="0" bIns="0" rtlCol="0"/>
          <a:lstStyle/>
          <a:p>
            <a:endParaRPr/>
          </a:p>
        </p:txBody>
      </p:sp>
      <p:sp>
        <p:nvSpPr>
          <p:cNvPr id="34" name="object 18"/>
          <p:cNvSpPr txBox="1"/>
          <p:nvPr/>
        </p:nvSpPr>
        <p:spPr>
          <a:xfrm>
            <a:off x="2426006" y="768110"/>
            <a:ext cx="360680"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A6AFBD"/>
                </a:solidFill>
                <a:latin typeface="Trebuchet MS"/>
                <a:cs typeface="Trebuchet MS"/>
              </a:rPr>
              <a:t>2005</a:t>
            </a:r>
            <a:endParaRPr sz="1200">
              <a:latin typeface="Trebuchet MS"/>
              <a:cs typeface="Trebuchet MS"/>
            </a:endParaRPr>
          </a:p>
        </p:txBody>
      </p:sp>
      <p:sp>
        <p:nvSpPr>
          <p:cNvPr id="36" name="object 20"/>
          <p:cNvSpPr txBox="1"/>
          <p:nvPr/>
        </p:nvSpPr>
        <p:spPr>
          <a:xfrm>
            <a:off x="8351317" y="768110"/>
            <a:ext cx="360680"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6ABA4F"/>
                </a:solidFill>
                <a:latin typeface="Trebuchet MS"/>
                <a:cs typeface="Trebuchet MS"/>
              </a:rPr>
              <a:t>2017</a:t>
            </a:r>
            <a:endParaRPr sz="1200">
              <a:latin typeface="Trebuchet MS"/>
              <a:cs typeface="Trebuchet MS"/>
            </a:endParaRPr>
          </a:p>
        </p:txBody>
      </p:sp>
      <p:grpSp>
        <p:nvGrpSpPr>
          <p:cNvPr id="37" name="object 21"/>
          <p:cNvGrpSpPr/>
          <p:nvPr/>
        </p:nvGrpSpPr>
        <p:grpSpPr>
          <a:xfrm>
            <a:off x="1225295" y="1266364"/>
            <a:ext cx="2752725" cy="4683760"/>
            <a:chOff x="676655" y="2083213"/>
            <a:chExt cx="2752725" cy="4683760"/>
          </a:xfrm>
        </p:grpSpPr>
        <p:sp>
          <p:nvSpPr>
            <p:cNvPr id="38" name="object 22"/>
            <p:cNvSpPr/>
            <p:nvPr/>
          </p:nvSpPr>
          <p:spPr>
            <a:xfrm>
              <a:off x="676656" y="2083218"/>
              <a:ext cx="2752725" cy="4683760"/>
            </a:xfrm>
            <a:custGeom>
              <a:avLst/>
              <a:gdLst/>
              <a:ahLst/>
              <a:cxnLst/>
              <a:rect l="l" t="t" r="r" b="b"/>
              <a:pathLst>
                <a:path w="2752725" h="4683759">
                  <a:moveTo>
                    <a:pt x="2752344" y="181711"/>
                  </a:moveTo>
                  <a:lnTo>
                    <a:pt x="1562442" y="181711"/>
                  </a:lnTo>
                  <a:lnTo>
                    <a:pt x="1555953" y="133400"/>
                  </a:lnTo>
                  <a:lnTo>
                    <a:pt x="1537639" y="89992"/>
                  </a:lnTo>
                  <a:lnTo>
                    <a:pt x="1509229" y="53213"/>
                  </a:lnTo>
                  <a:lnTo>
                    <a:pt x="1472450" y="24803"/>
                  </a:lnTo>
                  <a:lnTo>
                    <a:pt x="1429042" y="6489"/>
                  </a:lnTo>
                  <a:lnTo>
                    <a:pt x="1380744" y="0"/>
                  </a:lnTo>
                  <a:lnTo>
                    <a:pt x="1332433" y="6489"/>
                  </a:lnTo>
                  <a:lnTo>
                    <a:pt x="1289024" y="24803"/>
                  </a:lnTo>
                  <a:lnTo>
                    <a:pt x="1252245" y="53213"/>
                  </a:lnTo>
                  <a:lnTo>
                    <a:pt x="1223835" y="89992"/>
                  </a:lnTo>
                  <a:lnTo>
                    <a:pt x="1205522" y="133400"/>
                  </a:lnTo>
                  <a:lnTo>
                    <a:pt x="1199032" y="181698"/>
                  </a:lnTo>
                  <a:lnTo>
                    <a:pt x="0" y="181711"/>
                  </a:lnTo>
                  <a:lnTo>
                    <a:pt x="0" y="4683341"/>
                  </a:lnTo>
                  <a:lnTo>
                    <a:pt x="2752344" y="4683341"/>
                  </a:lnTo>
                  <a:lnTo>
                    <a:pt x="2752344" y="181711"/>
                  </a:lnTo>
                  <a:close/>
                </a:path>
              </a:pathLst>
            </a:custGeom>
            <a:solidFill>
              <a:srgbClr val="FFFFFF"/>
            </a:solidFill>
          </p:spPr>
          <p:txBody>
            <a:bodyPr wrap="square" lIns="0" tIns="0" rIns="0" bIns="0" rtlCol="0"/>
            <a:lstStyle/>
            <a:p>
              <a:endParaRPr/>
            </a:p>
          </p:txBody>
        </p:sp>
        <p:pic>
          <p:nvPicPr>
            <p:cNvPr id="39" name="object 23"/>
            <p:cNvPicPr/>
            <p:nvPr/>
          </p:nvPicPr>
          <p:blipFill>
            <a:blip r:embed="rId3" cstate="print"/>
            <a:stretch>
              <a:fillRect/>
            </a:stretch>
          </p:blipFill>
          <p:spPr>
            <a:xfrm>
              <a:off x="2011680" y="2219196"/>
              <a:ext cx="91439" cy="91439"/>
            </a:xfrm>
            <a:prstGeom prst="rect">
              <a:avLst/>
            </a:prstGeom>
          </p:spPr>
        </p:pic>
        <p:sp>
          <p:nvSpPr>
            <p:cNvPr id="40" name="object 24"/>
            <p:cNvSpPr/>
            <p:nvPr/>
          </p:nvSpPr>
          <p:spPr>
            <a:xfrm>
              <a:off x="877823" y="4093338"/>
              <a:ext cx="2350135" cy="0"/>
            </a:xfrm>
            <a:custGeom>
              <a:avLst/>
              <a:gdLst/>
              <a:ahLst/>
              <a:cxnLst/>
              <a:rect l="l" t="t" r="r" b="b"/>
              <a:pathLst>
                <a:path w="2350135">
                  <a:moveTo>
                    <a:pt x="0" y="0"/>
                  </a:moveTo>
                  <a:lnTo>
                    <a:pt x="2350008" y="0"/>
                  </a:lnTo>
                </a:path>
              </a:pathLst>
            </a:custGeom>
            <a:ln w="6350">
              <a:solidFill>
                <a:srgbClr val="D7DCE0"/>
              </a:solidFill>
            </a:ln>
          </p:spPr>
          <p:txBody>
            <a:bodyPr wrap="square" lIns="0" tIns="0" rIns="0" bIns="0" rtlCol="0"/>
            <a:lstStyle/>
            <a:p>
              <a:endParaRPr/>
            </a:p>
          </p:txBody>
        </p:sp>
      </p:grpSp>
      <p:grpSp>
        <p:nvGrpSpPr>
          <p:cNvPr id="41" name="object 25"/>
          <p:cNvGrpSpPr/>
          <p:nvPr/>
        </p:nvGrpSpPr>
        <p:grpSpPr>
          <a:xfrm>
            <a:off x="4197095" y="1266364"/>
            <a:ext cx="2752725" cy="4683760"/>
            <a:chOff x="3648455" y="2083213"/>
            <a:chExt cx="2752725" cy="4683760"/>
          </a:xfrm>
        </p:grpSpPr>
        <p:sp>
          <p:nvSpPr>
            <p:cNvPr id="42" name="object 26"/>
            <p:cNvSpPr/>
            <p:nvPr/>
          </p:nvSpPr>
          <p:spPr>
            <a:xfrm>
              <a:off x="3648456" y="2083218"/>
              <a:ext cx="2752725" cy="4683760"/>
            </a:xfrm>
            <a:custGeom>
              <a:avLst/>
              <a:gdLst/>
              <a:ahLst/>
              <a:cxnLst/>
              <a:rect l="l" t="t" r="r" b="b"/>
              <a:pathLst>
                <a:path w="2752725" h="4683759">
                  <a:moveTo>
                    <a:pt x="2752344" y="181711"/>
                  </a:moveTo>
                  <a:lnTo>
                    <a:pt x="1553298" y="181711"/>
                  </a:lnTo>
                  <a:lnTo>
                    <a:pt x="1546809" y="133400"/>
                  </a:lnTo>
                  <a:lnTo>
                    <a:pt x="1528495" y="89992"/>
                  </a:lnTo>
                  <a:lnTo>
                    <a:pt x="1500085" y="53213"/>
                  </a:lnTo>
                  <a:lnTo>
                    <a:pt x="1463306" y="24803"/>
                  </a:lnTo>
                  <a:lnTo>
                    <a:pt x="1419898" y="6489"/>
                  </a:lnTo>
                  <a:lnTo>
                    <a:pt x="1371600" y="0"/>
                  </a:lnTo>
                  <a:lnTo>
                    <a:pt x="1323289" y="6489"/>
                  </a:lnTo>
                  <a:lnTo>
                    <a:pt x="1279880" y="24803"/>
                  </a:lnTo>
                  <a:lnTo>
                    <a:pt x="1243101" y="53213"/>
                  </a:lnTo>
                  <a:lnTo>
                    <a:pt x="1214691" y="89992"/>
                  </a:lnTo>
                  <a:lnTo>
                    <a:pt x="1196378" y="133400"/>
                  </a:lnTo>
                  <a:lnTo>
                    <a:pt x="1189888" y="181698"/>
                  </a:lnTo>
                  <a:lnTo>
                    <a:pt x="0" y="181711"/>
                  </a:lnTo>
                  <a:lnTo>
                    <a:pt x="0" y="4683341"/>
                  </a:lnTo>
                  <a:lnTo>
                    <a:pt x="2752344" y="4683341"/>
                  </a:lnTo>
                  <a:lnTo>
                    <a:pt x="2752344" y="181711"/>
                  </a:lnTo>
                  <a:close/>
                </a:path>
              </a:pathLst>
            </a:custGeom>
            <a:solidFill>
              <a:srgbClr val="FFFFFF"/>
            </a:solidFill>
          </p:spPr>
          <p:txBody>
            <a:bodyPr wrap="square" lIns="0" tIns="0" rIns="0" bIns="0" rtlCol="0"/>
            <a:lstStyle/>
            <a:p>
              <a:endParaRPr/>
            </a:p>
          </p:txBody>
        </p:sp>
        <p:pic>
          <p:nvPicPr>
            <p:cNvPr id="43" name="object 27"/>
            <p:cNvPicPr/>
            <p:nvPr/>
          </p:nvPicPr>
          <p:blipFill>
            <a:blip r:embed="rId4" cstate="print"/>
            <a:stretch>
              <a:fillRect/>
            </a:stretch>
          </p:blipFill>
          <p:spPr>
            <a:xfrm>
              <a:off x="4974336" y="2219196"/>
              <a:ext cx="91440" cy="91439"/>
            </a:xfrm>
            <a:prstGeom prst="rect">
              <a:avLst/>
            </a:prstGeom>
          </p:spPr>
        </p:pic>
        <p:sp>
          <p:nvSpPr>
            <p:cNvPr id="44" name="object 28"/>
            <p:cNvSpPr/>
            <p:nvPr/>
          </p:nvSpPr>
          <p:spPr>
            <a:xfrm>
              <a:off x="3845051" y="4093338"/>
              <a:ext cx="2350135" cy="0"/>
            </a:xfrm>
            <a:custGeom>
              <a:avLst/>
              <a:gdLst/>
              <a:ahLst/>
              <a:cxnLst/>
              <a:rect l="l" t="t" r="r" b="b"/>
              <a:pathLst>
                <a:path w="2350135">
                  <a:moveTo>
                    <a:pt x="0" y="0"/>
                  </a:moveTo>
                  <a:lnTo>
                    <a:pt x="2350008" y="0"/>
                  </a:lnTo>
                </a:path>
              </a:pathLst>
            </a:custGeom>
            <a:ln w="6350">
              <a:solidFill>
                <a:srgbClr val="D7DCE0"/>
              </a:solidFill>
            </a:ln>
          </p:spPr>
          <p:txBody>
            <a:bodyPr wrap="square" lIns="0" tIns="0" rIns="0" bIns="0" rtlCol="0"/>
            <a:lstStyle/>
            <a:p>
              <a:endParaRPr/>
            </a:p>
          </p:txBody>
        </p:sp>
      </p:grpSp>
      <p:grpSp>
        <p:nvGrpSpPr>
          <p:cNvPr id="45" name="object 29"/>
          <p:cNvGrpSpPr/>
          <p:nvPr/>
        </p:nvGrpSpPr>
        <p:grpSpPr>
          <a:xfrm>
            <a:off x="7173468" y="1266370"/>
            <a:ext cx="2752725" cy="5027532"/>
            <a:chOff x="6624828" y="2083219"/>
            <a:chExt cx="2752725" cy="5162408"/>
          </a:xfrm>
        </p:grpSpPr>
        <p:sp>
          <p:nvSpPr>
            <p:cNvPr id="46" name="object 30"/>
            <p:cNvSpPr/>
            <p:nvPr/>
          </p:nvSpPr>
          <p:spPr>
            <a:xfrm>
              <a:off x="6624828" y="2083219"/>
              <a:ext cx="2752725" cy="5162408"/>
            </a:xfrm>
            <a:custGeom>
              <a:avLst/>
              <a:gdLst/>
              <a:ahLst/>
              <a:cxnLst/>
              <a:rect l="l" t="t" r="r" b="b"/>
              <a:pathLst>
                <a:path w="2752725" h="5262245">
                  <a:moveTo>
                    <a:pt x="2752344" y="181698"/>
                  </a:moveTo>
                  <a:lnTo>
                    <a:pt x="1535645" y="181698"/>
                  </a:lnTo>
                  <a:lnTo>
                    <a:pt x="1529143" y="133400"/>
                  </a:lnTo>
                  <a:lnTo>
                    <a:pt x="1510830" y="89992"/>
                  </a:lnTo>
                  <a:lnTo>
                    <a:pt x="1482420" y="53213"/>
                  </a:lnTo>
                  <a:lnTo>
                    <a:pt x="1445641" y="24803"/>
                  </a:lnTo>
                  <a:lnTo>
                    <a:pt x="1402232" y="6489"/>
                  </a:lnTo>
                  <a:lnTo>
                    <a:pt x="1353934" y="0"/>
                  </a:lnTo>
                  <a:lnTo>
                    <a:pt x="1305623" y="6489"/>
                  </a:lnTo>
                  <a:lnTo>
                    <a:pt x="1262214" y="24803"/>
                  </a:lnTo>
                  <a:lnTo>
                    <a:pt x="1225435" y="53213"/>
                  </a:lnTo>
                  <a:lnTo>
                    <a:pt x="1197025" y="89992"/>
                  </a:lnTo>
                  <a:lnTo>
                    <a:pt x="1178712" y="133400"/>
                  </a:lnTo>
                  <a:lnTo>
                    <a:pt x="1172222" y="181698"/>
                  </a:lnTo>
                  <a:lnTo>
                    <a:pt x="0" y="181698"/>
                  </a:lnTo>
                  <a:lnTo>
                    <a:pt x="0" y="5262207"/>
                  </a:lnTo>
                  <a:lnTo>
                    <a:pt x="2752344" y="5262207"/>
                  </a:lnTo>
                  <a:lnTo>
                    <a:pt x="2752344" y="181698"/>
                  </a:lnTo>
                  <a:close/>
                </a:path>
              </a:pathLst>
            </a:custGeom>
            <a:solidFill>
              <a:srgbClr val="FFFFFF"/>
            </a:solidFill>
          </p:spPr>
          <p:txBody>
            <a:bodyPr wrap="square" lIns="0" tIns="0" rIns="0" bIns="0" rtlCol="0"/>
            <a:lstStyle/>
            <a:p>
              <a:endParaRPr/>
            </a:p>
          </p:txBody>
        </p:sp>
        <p:pic>
          <p:nvPicPr>
            <p:cNvPr id="47" name="object 31"/>
            <p:cNvPicPr/>
            <p:nvPr/>
          </p:nvPicPr>
          <p:blipFill>
            <a:blip r:embed="rId5" cstate="print"/>
            <a:stretch>
              <a:fillRect/>
            </a:stretch>
          </p:blipFill>
          <p:spPr>
            <a:xfrm>
              <a:off x="7933042" y="2219196"/>
              <a:ext cx="91440" cy="91439"/>
            </a:xfrm>
            <a:prstGeom prst="rect">
              <a:avLst/>
            </a:prstGeom>
          </p:spPr>
        </p:pic>
        <p:sp>
          <p:nvSpPr>
            <p:cNvPr id="48" name="object 32"/>
            <p:cNvSpPr/>
            <p:nvPr/>
          </p:nvSpPr>
          <p:spPr>
            <a:xfrm>
              <a:off x="6807708" y="4258438"/>
              <a:ext cx="2350135" cy="0"/>
            </a:xfrm>
            <a:custGeom>
              <a:avLst/>
              <a:gdLst/>
              <a:ahLst/>
              <a:cxnLst/>
              <a:rect l="l" t="t" r="r" b="b"/>
              <a:pathLst>
                <a:path w="2350134">
                  <a:moveTo>
                    <a:pt x="0" y="0"/>
                  </a:moveTo>
                  <a:lnTo>
                    <a:pt x="2350008" y="0"/>
                  </a:lnTo>
                </a:path>
              </a:pathLst>
            </a:custGeom>
            <a:ln w="6350">
              <a:solidFill>
                <a:srgbClr val="D7DCE0"/>
              </a:solidFill>
            </a:ln>
          </p:spPr>
          <p:txBody>
            <a:bodyPr wrap="square" lIns="0" tIns="0" rIns="0" bIns="0" rtlCol="0"/>
            <a:lstStyle/>
            <a:p>
              <a:endParaRPr/>
            </a:p>
          </p:txBody>
        </p:sp>
      </p:grpSp>
      <p:sp>
        <p:nvSpPr>
          <p:cNvPr id="52" name="object 33"/>
          <p:cNvSpPr txBox="1"/>
          <p:nvPr/>
        </p:nvSpPr>
        <p:spPr>
          <a:xfrm>
            <a:off x="1445767" y="2330632"/>
            <a:ext cx="2411222" cy="769441"/>
          </a:xfrm>
          <a:prstGeom prst="rect">
            <a:avLst/>
          </a:prstGeom>
        </p:spPr>
        <p:txBody>
          <a:bodyPr vert="horz" wrap="square" lIns="0" tIns="12700" rIns="0" bIns="0" rtlCol="0">
            <a:spAutoFit/>
          </a:bodyPr>
          <a:lstStyle/>
          <a:p>
            <a:pPr marL="12700" marR="5080">
              <a:lnSpc>
                <a:spcPct val="111100"/>
              </a:lnSpc>
              <a:spcBef>
                <a:spcPts val="100"/>
              </a:spcBef>
            </a:pPr>
            <a:r>
              <a:rPr lang="ru-RU" sz="900" spc="-40" dirty="0">
                <a:solidFill>
                  <a:srgbClr val="474F58"/>
                </a:solidFill>
                <a:latin typeface="Arial MT"/>
                <a:cs typeface="Arial MT"/>
              </a:rPr>
              <a:t>Первые SIEM сочетали управление информацией безопасности (SIM) и управление событиями безопасности (SEM). Они были ограничены в масштабе управляемых данных и поддерживали оповещение/визуализацию.</a:t>
            </a:r>
            <a:endParaRPr sz="900" dirty="0">
              <a:latin typeface="Arial MT"/>
              <a:cs typeface="Arial MT"/>
            </a:endParaRPr>
          </a:p>
        </p:txBody>
      </p:sp>
      <p:sp>
        <p:nvSpPr>
          <p:cNvPr id="53" name="object 34"/>
          <p:cNvSpPr txBox="1"/>
          <p:nvPr/>
        </p:nvSpPr>
        <p:spPr>
          <a:xfrm>
            <a:off x="4412994" y="2270075"/>
            <a:ext cx="2350135" cy="1017523"/>
          </a:xfrm>
          <a:prstGeom prst="rect">
            <a:avLst/>
          </a:prstGeom>
        </p:spPr>
        <p:txBody>
          <a:bodyPr vert="horz" wrap="square" lIns="0" tIns="12700" rIns="0" bIns="0" rtlCol="0">
            <a:spAutoFit/>
          </a:bodyPr>
          <a:lstStyle/>
          <a:p>
            <a:pPr marL="12700" marR="5080">
              <a:lnSpc>
                <a:spcPct val="111100"/>
              </a:lnSpc>
              <a:spcBef>
                <a:spcPts val="100"/>
              </a:spcBef>
            </a:pPr>
            <a:r>
              <a:rPr lang="ru-RU" sz="850" spc="-35" dirty="0">
                <a:solidFill>
                  <a:srgbClr val="474F58"/>
                </a:solidFill>
                <a:latin typeface="Arial MT"/>
                <a:cs typeface="Arial MT"/>
              </a:rPr>
              <a:t>Интегрированный SIEM, основанный на инфраструктуре больших данных, позволяющий управлять и сопоставлять исторические данные журналов, события в реальном времени и анализ угроз в одном месте, обеспечивая целостное представление данных о безопасности предприятия</a:t>
            </a:r>
            <a:r>
              <a:rPr sz="850" spc="-20" dirty="0">
                <a:solidFill>
                  <a:srgbClr val="474F58"/>
                </a:solidFill>
                <a:latin typeface="Arial MT"/>
                <a:cs typeface="Arial MT"/>
              </a:rPr>
              <a:t>.</a:t>
            </a:r>
            <a:endParaRPr sz="850" dirty="0">
              <a:latin typeface="Arial MT"/>
              <a:cs typeface="Arial MT"/>
            </a:endParaRPr>
          </a:p>
        </p:txBody>
      </p:sp>
      <p:sp>
        <p:nvSpPr>
          <p:cNvPr id="54" name="object 35"/>
          <p:cNvSpPr txBox="1"/>
          <p:nvPr/>
        </p:nvSpPr>
        <p:spPr>
          <a:xfrm>
            <a:off x="7375651" y="2330401"/>
            <a:ext cx="2330832" cy="958532"/>
          </a:xfrm>
          <a:prstGeom prst="rect">
            <a:avLst/>
          </a:prstGeom>
        </p:spPr>
        <p:txBody>
          <a:bodyPr vert="horz" wrap="square" lIns="0" tIns="12700" rIns="0" bIns="0" rtlCol="0">
            <a:spAutoFit/>
          </a:bodyPr>
          <a:lstStyle/>
          <a:p>
            <a:pPr marL="12700" marR="5080">
              <a:lnSpc>
                <a:spcPct val="111100"/>
              </a:lnSpc>
              <a:spcBef>
                <a:spcPts val="100"/>
              </a:spcBef>
            </a:pPr>
            <a:r>
              <a:rPr lang="ru-RU" sz="800" spc="-10" dirty="0">
                <a:solidFill>
                  <a:srgbClr val="474F58"/>
                </a:solidFill>
                <a:latin typeface="Arial MT"/>
                <a:cs typeface="Arial MT"/>
              </a:rPr>
              <a:t>Ранние SIEM имели ограниченные возможности упреждающего предупреждения и реагирования на сложные события безопасности. Новые SIEM выполняют автоматическое поведенческое профилирование (UEBA) и могут автоматически взаимодействовать с ИТ-системами и системами безопасности для смягчения инцидентов (SOAR).</a:t>
            </a:r>
            <a:endParaRPr sz="800" dirty="0">
              <a:latin typeface="Arial MT"/>
              <a:cs typeface="Arial MT"/>
            </a:endParaRPr>
          </a:p>
        </p:txBody>
      </p:sp>
      <p:sp>
        <p:nvSpPr>
          <p:cNvPr id="55" name="object 36"/>
          <p:cNvSpPr txBox="1"/>
          <p:nvPr/>
        </p:nvSpPr>
        <p:spPr>
          <a:xfrm>
            <a:off x="1445766" y="3396249"/>
            <a:ext cx="1388873" cy="274434"/>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МАСШТАБИРУЕМОСТЬ</a:t>
            </a:r>
            <a:endParaRPr lang="en-US" sz="900" dirty="0">
              <a:latin typeface="Trebuchet MS"/>
              <a:cs typeface="Trebuchet MS"/>
            </a:endParaRPr>
          </a:p>
          <a:p>
            <a:pPr marL="12700">
              <a:lnSpc>
                <a:spcPct val="100000"/>
              </a:lnSpc>
              <a:spcBef>
                <a:spcPts val="20"/>
              </a:spcBef>
            </a:pPr>
            <a:r>
              <a:rPr lang="ru-RU" sz="800" spc="-50" dirty="0">
                <a:solidFill>
                  <a:srgbClr val="474F58"/>
                </a:solidFill>
                <a:latin typeface="Arial MT"/>
                <a:cs typeface="Arial MT"/>
              </a:rPr>
              <a:t>Масштабируется вертикально</a:t>
            </a:r>
            <a:endParaRPr sz="800" dirty="0">
              <a:latin typeface="Arial MT"/>
              <a:cs typeface="Arial MT"/>
            </a:endParaRPr>
          </a:p>
        </p:txBody>
      </p:sp>
      <p:sp>
        <p:nvSpPr>
          <p:cNvPr id="56" name="object 37"/>
          <p:cNvSpPr txBox="1"/>
          <p:nvPr/>
        </p:nvSpPr>
        <p:spPr>
          <a:xfrm>
            <a:off x="1445766" y="3790330"/>
            <a:ext cx="1488947" cy="287258"/>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ИСТОРИЧЕСКИЕ ДАННЫЕ</a:t>
            </a:r>
          </a:p>
          <a:p>
            <a:pPr marL="12700">
              <a:lnSpc>
                <a:spcPct val="100000"/>
              </a:lnSpc>
              <a:spcBef>
                <a:spcPts val="100"/>
              </a:spcBef>
            </a:pPr>
            <a:r>
              <a:rPr lang="ru-RU" sz="800" dirty="0">
                <a:solidFill>
                  <a:srgbClr val="474F58"/>
                </a:solidFill>
                <a:latin typeface="Arial MT"/>
                <a:cs typeface="Arial MT"/>
              </a:rPr>
              <a:t>Частичный</a:t>
            </a:r>
            <a:endParaRPr sz="800" dirty="0">
              <a:latin typeface="Arial MT"/>
              <a:cs typeface="Arial MT"/>
            </a:endParaRPr>
          </a:p>
        </p:txBody>
      </p:sp>
      <p:sp>
        <p:nvSpPr>
          <p:cNvPr id="57" name="object 38"/>
          <p:cNvSpPr txBox="1"/>
          <p:nvPr/>
        </p:nvSpPr>
        <p:spPr>
          <a:xfrm>
            <a:off x="1445767" y="4184031"/>
            <a:ext cx="2070482" cy="287258"/>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СБОР ДАННЫХ</a:t>
            </a:r>
          </a:p>
          <a:p>
            <a:pPr marL="12700">
              <a:lnSpc>
                <a:spcPct val="100000"/>
              </a:lnSpc>
              <a:spcBef>
                <a:spcPts val="100"/>
              </a:spcBef>
            </a:pPr>
            <a:r>
              <a:rPr lang="ru-RU" sz="800" spc="-20" dirty="0">
                <a:solidFill>
                  <a:srgbClr val="474F58"/>
                </a:solidFill>
                <a:latin typeface="Arial MT"/>
                <a:cs typeface="Arial MT"/>
              </a:rPr>
              <a:t>Медленный ввод данных журнала вручную</a:t>
            </a:r>
            <a:endParaRPr sz="800" dirty="0">
              <a:latin typeface="Arial MT"/>
              <a:cs typeface="Arial MT"/>
            </a:endParaRPr>
          </a:p>
        </p:txBody>
      </p:sp>
      <p:sp>
        <p:nvSpPr>
          <p:cNvPr id="58" name="object 39"/>
          <p:cNvSpPr txBox="1"/>
          <p:nvPr/>
        </p:nvSpPr>
        <p:spPr>
          <a:xfrm>
            <a:off x="1445767" y="4577731"/>
            <a:ext cx="2350134" cy="410369"/>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ОБНАРУЖЕНИЕ УГРОЗ</a:t>
            </a:r>
          </a:p>
          <a:p>
            <a:pPr marL="12700">
              <a:lnSpc>
                <a:spcPct val="100000"/>
              </a:lnSpc>
              <a:spcBef>
                <a:spcPts val="100"/>
              </a:spcBef>
            </a:pPr>
            <a:r>
              <a:rPr lang="ru-RU" sz="800" spc="-20" dirty="0">
                <a:solidFill>
                  <a:srgbClr val="474F58"/>
                </a:solidFill>
                <a:latin typeface="Arial MT"/>
                <a:cs typeface="Arial MT"/>
              </a:rPr>
              <a:t>Ручной анализ и оповещения на основе ручных правил</a:t>
            </a:r>
            <a:endParaRPr sz="800" dirty="0">
              <a:latin typeface="Arial MT"/>
              <a:cs typeface="Arial MT"/>
            </a:endParaRPr>
          </a:p>
        </p:txBody>
      </p:sp>
      <p:sp>
        <p:nvSpPr>
          <p:cNvPr id="59" name="object 40"/>
          <p:cNvSpPr txBox="1"/>
          <p:nvPr/>
        </p:nvSpPr>
        <p:spPr>
          <a:xfrm>
            <a:off x="1426463" y="5091810"/>
            <a:ext cx="2480436" cy="397545"/>
          </a:xfrm>
          <a:prstGeom prst="rect">
            <a:avLst/>
          </a:prstGeom>
        </p:spPr>
        <p:txBody>
          <a:bodyPr vert="horz" wrap="square" lIns="0" tIns="12700" rIns="0" bIns="0" rtlCol="0">
            <a:spAutoFit/>
          </a:bodyPr>
          <a:lstStyle/>
          <a:p>
            <a:pPr marL="12700">
              <a:lnSpc>
                <a:spcPct val="100000"/>
              </a:lnSpc>
              <a:spcBef>
                <a:spcPts val="100"/>
              </a:spcBef>
            </a:pPr>
            <a:r>
              <a:rPr lang="ru-RU" sz="900" dirty="0">
                <a:solidFill>
                  <a:srgbClr val="A6AFBD"/>
                </a:solidFill>
                <a:latin typeface="Trebuchet MS"/>
                <a:cs typeface="Trebuchet MS"/>
              </a:rPr>
              <a:t>РЕАГИРОВАНИЕ НА ИНЦИДЕНТ</a:t>
            </a:r>
            <a:endParaRPr sz="900" dirty="0">
              <a:latin typeface="Trebuchet MS"/>
              <a:cs typeface="Trebuchet MS"/>
            </a:endParaRPr>
          </a:p>
          <a:p>
            <a:pPr marL="12700">
              <a:lnSpc>
                <a:spcPct val="100000"/>
              </a:lnSpc>
              <a:spcBef>
                <a:spcPts val="20"/>
              </a:spcBef>
            </a:pPr>
            <a:r>
              <a:rPr lang="ru-RU" sz="800" spc="10" dirty="0">
                <a:solidFill>
                  <a:srgbClr val="474F58"/>
                </a:solidFill>
                <a:latin typeface="Arial MT"/>
                <a:cs typeface="Arial MT"/>
              </a:rPr>
              <a:t>Недостаточный или отсутствующий интерфейс с нижестоящими системами</a:t>
            </a:r>
            <a:endParaRPr sz="800" dirty="0">
              <a:latin typeface="Arial MT"/>
              <a:cs typeface="Arial MT"/>
            </a:endParaRPr>
          </a:p>
        </p:txBody>
      </p:sp>
      <p:sp>
        <p:nvSpPr>
          <p:cNvPr id="60" name="object 41"/>
          <p:cNvSpPr txBox="1"/>
          <p:nvPr/>
        </p:nvSpPr>
        <p:spPr>
          <a:xfrm>
            <a:off x="1445766" y="5593065"/>
            <a:ext cx="1822450" cy="287258"/>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ПАНЕЛИ И ВИЗУАЛИЗАЦИИ</a:t>
            </a:r>
          </a:p>
          <a:p>
            <a:pPr marL="12700">
              <a:lnSpc>
                <a:spcPct val="100000"/>
              </a:lnSpc>
              <a:spcBef>
                <a:spcPts val="100"/>
              </a:spcBef>
            </a:pPr>
            <a:r>
              <a:rPr lang="ru-RU" sz="800" dirty="0">
                <a:latin typeface="Arial MT"/>
                <a:cs typeface="Trebuchet MS"/>
              </a:rPr>
              <a:t>Очень ограничены</a:t>
            </a:r>
            <a:endParaRPr sz="800" dirty="0">
              <a:latin typeface="Arial MT"/>
              <a:cs typeface="Trebuchet MS"/>
            </a:endParaRPr>
          </a:p>
        </p:txBody>
      </p:sp>
      <p:sp>
        <p:nvSpPr>
          <p:cNvPr id="61" name="object 42"/>
          <p:cNvSpPr txBox="1"/>
          <p:nvPr/>
        </p:nvSpPr>
        <p:spPr>
          <a:xfrm>
            <a:off x="4412995" y="3396629"/>
            <a:ext cx="2350134" cy="397545"/>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МАСШТАБИРУЕМОСТЬ</a:t>
            </a:r>
            <a:endParaRPr sz="900" dirty="0">
              <a:latin typeface="Trebuchet MS"/>
              <a:cs typeface="Trebuchet MS"/>
            </a:endParaRPr>
          </a:p>
          <a:p>
            <a:pPr marL="12700">
              <a:lnSpc>
                <a:spcPct val="100000"/>
              </a:lnSpc>
              <a:spcBef>
                <a:spcPts val="20"/>
              </a:spcBef>
            </a:pPr>
            <a:r>
              <a:rPr lang="ru-RU" sz="800" spc="-25" dirty="0">
                <a:solidFill>
                  <a:srgbClr val="474F58"/>
                </a:solidFill>
                <a:latin typeface="Arial MT"/>
                <a:cs typeface="Arial MT"/>
              </a:rPr>
              <a:t>Горизонтальное масштабирование, поддержка больших данных</a:t>
            </a:r>
            <a:endParaRPr sz="800" dirty="0">
              <a:latin typeface="Arial MT"/>
              <a:cs typeface="Arial MT"/>
            </a:endParaRPr>
          </a:p>
        </p:txBody>
      </p:sp>
      <p:sp>
        <p:nvSpPr>
          <p:cNvPr id="62" name="object 43"/>
          <p:cNvSpPr txBox="1"/>
          <p:nvPr/>
        </p:nvSpPr>
        <p:spPr>
          <a:xfrm>
            <a:off x="4431790" y="3882170"/>
            <a:ext cx="1450850" cy="274434"/>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ИСТОРИЧЕСКИЕ ДАННЫЕ</a:t>
            </a:r>
            <a:endParaRPr sz="900" dirty="0">
              <a:latin typeface="Trebuchet MS"/>
              <a:cs typeface="Trebuchet MS"/>
            </a:endParaRPr>
          </a:p>
          <a:p>
            <a:pPr marL="12700">
              <a:lnSpc>
                <a:spcPct val="100000"/>
              </a:lnSpc>
              <a:spcBef>
                <a:spcPts val="20"/>
              </a:spcBef>
            </a:pPr>
            <a:r>
              <a:rPr lang="ru-RU" sz="800" spc="-70" dirty="0">
                <a:solidFill>
                  <a:srgbClr val="474F58"/>
                </a:solidFill>
                <a:latin typeface="Arial MT"/>
                <a:cs typeface="Arial MT"/>
              </a:rPr>
              <a:t>Полный, с некоторой фильтрацией</a:t>
            </a:r>
            <a:endParaRPr sz="800" dirty="0">
              <a:latin typeface="Arial MT"/>
              <a:cs typeface="Arial MT"/>
            </a:endParaRPr>
          </a:p>
        </p:txBody>
      </p:sp>
      <p:sp>
        <p:nvSpPr>
          <p:cNvPr id="63" name="object 44"/>
          <p:cNvSpPr txBox="1"/>
          <p:nvPr/>
        </p:nvSpPr>
        <p:spPr>
          <a:xfrm>
            <a:off x="4412994" y="4257186"/>
            <a:ext cx="2658156" cy="274434"/>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СБОР ДАННЫХ</a:t>
            </a:r>
          </a:p>
          <a:p>
            <a:pPr marL="12700">
              <a:lnSpc>
                <a:spcPct val="100000"/>
              </a:lnSpc>
              <a:spcBef>
                <a:spcPts val="20"/>
              </a:spcBef>
            </a:pPr>
            <a:r>
              <a:rPr lang="ru-RU" sz="800" spc="-55" dirty="0">
                <a:solidFill>
                  <a:srgbClr val="474F58"/>
                </a:solidFill>
                <a:latin typeface="Arial MT"/>
                <a:cs typeface="Arial MT"/>
              </a:rPr>
              <a:t>Автоматизированный прием, источники данных ограничены</a:t>
            </a:r>
            <a:endParaRPr sz="800" dirty="0">
              <a:latin typeface="Arial MT"/>
              <a:cs typeface="Arial MT"/>
            </a:endParaRPr>
          </a:p>
        </p:txBody>
      </p:sp>
      <p:sp>
        <p:nvSpPr>
          <p:cNvPr id="64" name="object 45"/>
          <p:cNvSpPr txBox="1"/>
          <p:nvPr/>
        </p:nvSpPr>
        <p:spPr>
          <a:xfrm>
            <a:off x="4412994" y="4628276"/>
            <a:ext cx="2536827" cy="410369"/>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ОБНАРУЖЕНИЕ УГРОЗ</a:t>
            </a:r>
          </a:p>
          <a:p>
            <a:pPr marL="12700">
              <a:lnSpc>
                <a:spcPct val="100000"/>
              </a:lnSpc>
              <a:spcBef>
                <a:spcPts val="100"/>
              </a:spcBef>
            </a:pPr>
            <a:r>
              <a:rPr lang="ru-RU" sz="800" spc="-20" dirty="0">
                <a:solidFill>
                  <a:srgbClr val="474F58"/>
                </a:solidFill>
                <a:latin typeface="Arial MT"/>
                <a:cs typeface="Arial MT"/>
              </a:rPr>
              <a:t>Ручной анализ, оповещения и информационные панели</a:t>
            </a:r>
            <a:endParaRPr sz="800" dirty="0">
              <a:latin typeface="Arial MT"/>
              <a:cs typeface="Arial MT"/>
            </a:endParaRPr>
          </a:p>
        </p:txBody>
      </p:sp>
      <p:sp>
        <p:nvSpPr>
          <p:cNvPr id="65" name="object 46"/>
          <p:cNvSpPr txBox="1"/>
          <p:nvPr/>
        </p:nvSpPr>
        <p:spPr>
          <a:xfrm>
            <a:off x="4413914" y="5135302"/>
            <a:ext cx="2492136" cy="397545"/>
          </a:xfrm>
          <a:prstGeom prst="rect">
            <a:avLst/>
          </a:prstGeom>
        </p:spPr>
        <p:txBody>
          <a:bodyPr vert="horz" wrap="square" lIns="0" tIns="12700" rIns="0" bIns="0" rtlCol="0">
            <a:spAutoFit/>
          </a:bodyPr>
          <a:lstStyle/>
          <a:p>
            <a:pPr marL="12700">
              <a:lnSpc>
                <a:spcPct val="100000"/>
              </a:lnSpc>
              <a:spcBef>
                <a:spcPts val="100"/>
              </a:spcBef>
            </a:pPr>
            <a:r>
              <a:rPr lang="ru-RU" sz="900" dirty="0">
                <a:solidFill>
                  <a:srgbClr val="A6AFBD"/>
                </a:solidFill>
                <a:latin typeface="Trebuchet MS"/>
                <a:cs typeface="Trebuchet MS"/>
              </a:rPr>
              <a:t>РЕАГИРОВАНИЕ НА ИНЦИДЕНТ</a:t>
            </a:r>
            <a:endParaRPr sz="900" dirty="0">
              <a:latin typeface="Trebuchet MS"/>
              <a:cs typeface="Trebuchet MS"/>
            </a:endParaRPr>
          </a:p>
          <a:p>
            <a:pPr marL="12700">
              <a:lnSpc>
                <a:spcPct val="100000"/>
              </a:lnSpc>
              <a:spcBef>
                <a:spcPts val="20"/>
              </a:spcBef>
            </a:pPr>
            <a:r>
              <a:rPr lang="ru-RU" sz="800" dirty="0">
                <a:solidFill>
                  <a:srgbClr val="474F58"/>
                </a:solidFill>
                <a:latin typeface="Arial MT"/>
                <a:cs typeface="Arial MT"/>
              </a:rPr>
              <a:t>Ограниченный интерфейс с нижестоящими системами</a:t>
            </a:r>
            <a:endParaRPr sz="800" dirty="0">
              <a:latin typeface="Arial MT"/>
              <a:cs typeface="Arial MT"/>
            </a:endParaRPr>
          </a:p>
        </p:txBody>
      </p:sp>
      <p:sp>
        <p:nvSpPr>
          <p:cNvPr id="66" name="object 47"/>
          <p:cNvSpPr txBox="1"/>
          <p:nvPr/>
        </p:nvSpPr>
        <p:spPr>
          <a:xfrm>
            <a:off x="4393690" y="5632847"/>
            <a:ext cx="2512359" cy="274434"/>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ПАНЕЛИ И ВИЗУАЛИЗАЦИИ</a:t>
            </a:r>
          </a:p>
          <a:p>
            <a:pPr marL="12700">
              <a:lnSpc>
                <a:spcPct val="100000"/>
              </a:lnSpc>
              <a:spcBef>
                <a:spcPts val="20"/>
              </a:spcBef>
            </a:pPr>
            <a:r>
              <a:rPr lang="ru-RU" sz="800" spc="-15" dirty="0">
                <a:solidFill>
                  <a:srgbClr val="474F58"/>
                </a:solidFill>
                <a:latin typeface="Arial MT"/>
                <a:cs typeface="Arial MT"/>
              </a:rPr>
              <a:t>Обычно ограниченный набор готовых визуализаций</a:t>
            </a:r>
            <a:endParaRPr sz="800" dirty="0">
              <a:latin typeface="Arial MT"/>
              <a:cs typeface="Arial MT"/>
            </a:endParaRPr>
          </a:p>
        </p:txBody>
      </p:sp>
      <p:sp>
        <p:nvSpPr>
          <p:cNvPr id="67" name="object 48"/>
          <p:cNvSpPr txBox="1"/>
          <p:nvPr/>
        </p:nvSpPr>
        <p:spPr>
          <a:xfrm>
            <a:off x="7375651" y="3570367"/>
            <a:ext cx="2350135" cy="287258"/>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МАСШТАБИРУЕМОСТЬ</a:t>
            </a:r>
          </a:p>
          <a:p>
            <a:pPr marL="12700">
              <a:lnSpc>
                <a:spcPct val="100000"/>
              </a:lnSpc>
              <a:spcBef>
                <a:spcPts val="100"/>
              </a:spcBef>
            </a:pPr>
            <a:r>
              <a:rPr lang="ru-RU" sz="800" spc="-30" dirty="0">
                <a:solidFill>
                  <a:srgbClr val="474F58"/>
                </a:solidFill>
                <a:latin typeface="Arial MT"/>
                <a:cs typeface="Arial MT"/>
              </a:rPr>
              <a:t>На основе озера данных, неограниченный масштаб</a:t>
            </a:r>
            <a:endParaRPr sz="800" dirty="0">
              <a:latin typeface="Arial MT"/>
              <a:cs typeface="Arial MT"/>
            </a:endParaRPr>
          </a:p>
        </p:txBody>
      </p:sp>
      <p:sp>
        <p:nvSpPr>
          <p:cNvPr id="68" name="object 49"/>
          <p:cNvSpPr txBox="1"/>
          <p:nvPr/>
        </p:nvSpPr>
        <p:spPr>
          <a:xfrm>
            <a:off x="7375651" y="3964066"/>
            <a:ext cx="2464607" cy="410369"/>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ИСТОРИЧЕСКИЕ ДАННЫЕ</a:t>
            </a:r>
          </a:p>
          <a:p>
            <a:pPr marL="12700">
              <a:lnSpc>
                <a:spcPct val="100000"/>
              </a:lnSpc>
              <a:spcBef>
                <a:spcPts val="100"/>
              </a:spcBef>
            </a:pPr>
            <a:r>
              <a:rPr lang="ru-RU" sz="800" spc="-5" dirty="0">
                <a:solidFill>
                  <a:srgbClr val="474F58"/>
                </a:solidFill>
                <a:latin typeface="Arial MT"/>
                <a:cs typeface="Arial MT"/>
              </a:rPr>
              <a:t>Неограниченное хранение исторических данных, включая новые источники данных, такие как облако</a:t>
            </a:r>
            <a:endParaRPr sz="800" dirty="0">
              <a:latin typeface="Arial MT"/>
              <a:cs typeface="Arial MT"/>
            </a:endParaRPr>
          </a:p>
        </p:txBody>
      </p:sp>
      <p:sp>
        <p:nvSpPr>
          <p:cNvPr id="69" name="object 50"/>
          <p:cNvSpPr txBox="1"/>
          <p:nvPr/>
        </p:nvSpPr>
        <p:spPr>
          <a:xfrm>
            <a:off x="7375651" y="4484767"/>
            <a:ext cx="2295352" cy="287258"/>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СБОР ДАННЫХ</a:t>
            </a:r>
          </a:p>
          <a:p>
            <a:pPr marL="12700">
              <a:lnSpc>
                <a:spcPct val="100000"/>
              </a:lnSpc>
              <a:spcBef>
                <a:spcPts val="100"/>
              </a:spcBef>
            </a:pPr>
            <a:r>
              <a:rPr lang="ru-RU" sz="800" spc="-55" dirty="0">
                <a:solidFill>
                  <a:srgbClr val="474F58"/>
                </a:solidFill>
                <a:latin typeface="Arial MT"/>
                <a:cs typeface="Arial MT"/>
              </a:rPr>
              <a:t>Автоматический прием любого источника данных</a:t>
            </a:r>
            <a:endParaRPr sz="800" dirty="0">
              <a:latin typeface="Arial MT"/>
              <a:cs typeface="Arial MT"/>
            </a:endParaRPr>
          </a:p>
        </p:txBody>
      </p:sp>
      <p:sp>
        <p:nvSpPr>
          <p:cNvPr id="70" name="object 51"/>
          <p:cNvSpPr txBox="1"/>
          <p:nvPr/>
        </p:nvSpPr>
        <p:spPr>
          <a:xfrm>
            <a:off x="7375651" y="4878466"/>
            <a:ext cx="2330832" cy="410369"/>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ОБНАРУЖЕНИЕ УГРОЗ</a:t>
            </a:r>
          </a:p>
          <a:p>
            <a:pPr marL="12700">
              <a:lnSpc>
                <a:spcPct val="100000"/>
              </a:lnSpc>
              <a:spcBef>
                <a:spcPts val="100"/>
              </a:spcBef>
            </a:pPr>
            <a:r>
              <a:rPr lang="ru-RU" sz="800" spc="-55" dirty="0">
                <a:solidFill>
                  <a:srgbClr val="474F58"/>
                </a:solidFill>
                <a:latin typeface="Arial MT"/>
                <a:cs typeface="Arial MT"/>
              </a:rPr>
              <a:t>Автоматизировано, на основе машинного обучения и поведенческого профилирования</a:t>
            </a:r>
            <a:endParaRPr sz="800" dirty="0">
              <a:latin typeface="Arial MT"/>
              <a:cs typeface="Arial MT"/>
            </a:endParaRPr>
          </a:p>
        </p:txBody>
      </p:sp>
      <p:sp>
        <p:nvSpPr>
          <p:cNvPr id="71" name="object 52"/>
          <p:cNvSpPr txBox="1"/>
          <p:nvPr/>
        </p:nvSpPr>
        <p:spPr>
          <a:xfrm>
            <a:off x="7375651" y="5399166"/>
            <a:ext cx="2048510" cy="414020"/>
          </a:xfrm>
          <a:prstGeom prst="rect">
            <a:avLst/>
          </a:prstGeom>
        </p:spPr>
        <p:txBody>
          <a:bodyPr vert="horz" wrap="square" lIns="0" tIns="12700" rIns="0" bIns="0" rtlCol="0">
            <a:spAutoFit/>
          </a:bodyPr>
          <a:lstStyle/>
          <a:p>
            <a:pPr marL="12700">
              <a:lnSpc>
                <a:spcPct val="100000"/>
              </a:lnSpc>
              <a:spcBef>
                <a:spcPts val="100"/>
              </a:spcBef>
            </a:pPr>
            <a:r>
              <a:rPr lang="ru-RU" sz="900" dirty="0">
                <a:solidFill>
                  <a:srgbClr val="A6AFBD"/>
                </a:solidFill>
                <a:latin typeface="Trebuchet MS"/>
                <a:cs typeface="Trebuchet MS"/>
              </a:rPr>
              <a:t>РЕАГИРОВАНИЕ НА ИНЦИДЕНТ</a:t>
            </a:r>
            <a:endParaRPr sz="900" dirty="0">
              <a:latin typeface="Trebuchet MS"/>
              <a:cs typeface="Trebuchet MS"/>
            </a:endParaRPr>
          </a:p>
          <a:p>
            <a:pPr marL="12700" marR="5080">
              <a:lnSpc>
                <a:spcPts val="1000"/>
              </a:lnSpc>
              <a:spcBef>
                <a:spcPts val="20"/>
              </a:spcBef>
            </a:pPr>
            <a:r>
              <a:rPr lang="ru-RU" sz="800" spc="-10" dirty="0">
                <a:solidFill>
                  <a:srgbClr val="474F58"/>
                </a:solidFill>
                <a:latin typeface="Arial MT"/>
                <a:cs typeface="Arial MT"/>
              </a:rPr>
              <a:t>Интегрируется с инструментами ИТ и безопасности, полные возможности SOAR</a:t>
            </a:r>
            <a:endParaRPr sz="800" dirty="0">
              <a:latin typeface="Arial MT"/>
              <a:cs typeface="Arial MT"/>
            </a:endParaRPr>
          </a:p>
        </p:txBody>
      </p:sp>
      <p:sp>
        <p:nvSpPr>
          <p:cNvPr id="72" name="object 53"/>
          <p:cNvSpPr txBox="1"/>
          <p:nvPr/>
        </p:nvSpPr>
        <p:spPr>
          <a:xfrm>
            <a:off x="7375651" y="5919866"/>
            <a:ext cx="2330832" cy="274434"/>
          </a:xfrm>
          <a:prstGeom prst="rect">
            <a:avLst/>
          </a:prstGeom>
        </p:spPr>
        <p:txBody>
          <a:bodyPr vert="horz" wrap="square" lIns="0" tIns="12700" rIns="0" bIns="0" rtlCol="0">
            <a:spAutoFit/>
          </a:bodyPr>
          <a:lstStyle/>
          <a:p>
            <a:pPr marL="12700">
              <a:spcBef>
                <a:spcPts val="100"/>
              </a:spcBef>
            </a:pPr>
            <a:r>
              <a:rPr lang="ru-RU" sz="900" spc="-10" dirty="0">
                <a:solidFill>
                  <a:srgbClr val="A6AFBD"/>
                </a:solidFill>
                <a:latin typeface="Trebuchet MS"/>
                <a:cs typeface="Trebuchet MS"/>
              </a:rPr>
              <a:t>ПАНЕЛИ И ВИЗУАЛИЗАЦИИ</a:t>
            </a:r>
          </a:p>
          <a:p>
            <a:pPr marL="12700">
              <a:lnSpc>
                <a:spcPct val="100000"/>
              </a:lnSpc>
              <a:spcBef>
                <a:spcPts val="20"/>
              </a:spcBef>
            </a:pPr>
            <a:r>
              <a:rPr lang="ru-RU" sz="800" spc="-70" dirty="0">
                <a:solidFill>
                  <a:srgbClr val="474F58"/>
                </a:solidFill>
                <a:latin typeface="Arial MT"/>
                <a:cs typeface="Arial MT"/>
              </a:rPr>
              <a:t>Полное исследование данных бизнес-аналитики (BI)</a:t>
            </a:r>
            <a:endParaRPr sz="800" dirty="0">
              <a:latin typeface="Arial MT"/>
              <a:cs typeface="Arial MT"/>
            </a:endParaRPr>
          </a:p>
        </p:txBody>
      </p:sp>
      <p:pic>
        <p:nvPicPr>
          <p:cNvPr id="73" name="object 55"/>
          <p:cNvPicPr/>
          <p:nvPr/>
        </p:nvPicPr>
        <p:blipFill>
          <a:blip r:embed="rId6" cstate="print"/>
          <a:stretch>
            <a:fillRect/>
          </a:stretch>
        </p:blipFill>
        <p:spPr>
          <a:xfrm>
            <a:off x="4465507" y="1614627"/>
            <a:ext cx="697616" cy="619483"/>
          </a:xfrm>
          <a:prstGeom prst="rect">
            <a:avLst/>
          </a:prstGeom>
        </p:spPr>
      </p:pic>
      <p:pic>
        <p:nvPicPr>
          <p:cNvPr id="74" name="object 56"/>
          <p:cNvPicPr/>
          <p:nvPr/>
        </p:nvPicPr>
        <p:blipFill>
          <a:blip r:embed="rId7" cstate="print"/>
          <a:stretch>
            <a:fillRect/>
          </a:stretch>
        </p:blipFill>
        <p:spPr>
          <a:xfrm>
            <a:off x="7369587" y="1629776"/>
            <a:ext cx="773622" cy="589182"/>
          </a:xfrm>
          <a:prstGeom prst="rect">
            <a:avLst/>
          </a:prstGeom>
        </p:spPr>
      </p:pic>
      <p:sp>
        <p:nvSpPr>
          <p:cNvPr id="75" name="object 57"/>
          <p:cNvSpPr txBox="1"/>
          <p:nvPr/>
        </p:nvSpPr>
        <p:spPr>
          <a:xfrm>
            <a:off x="2411632" y="1575132"/>
            <a:ext cx="982979" cy="444994"/>
          </a:xfrm>
          <a:prstGeom prst="rect">
            <a:avLst/>
          </a:prstGeom>
        </p:spPr>
        <p:txBody>
          <a:bodyPr vert="horz" wrap="square" lIns="0" tIns="57150" rIns="0" bIns="0" rtlCol="0">
            <a:spAutoFit/>
          </a:bodyPr>
          <a:lstStyle/>
          <a:p>
            <a:pPr marL="12700">
              <a:lnSpc>
                <a:spcPct val="100000"/>
              </a:lnSpc>
              <a:spcBef>
                <a:spcPts val="450"/>
              </a:spcBef>
            </a:pPr>
            <a:r>
              <a:rPr lang="ru-RU" sz="900" spc="15" dirty="0">
                <a:solidFill>
                  <a:srgbClr val="6ABA4F"/>
                </a:solidFill>
                <a:latin typeface="Trebuchet MS"/>
                <a:cs typeface="Trebuchet MS"/>
              </a:rPr>
              <a:t>ПОКОЛЕНИЕ</a:t>
            </a:r>
            <a:r>
              <a:rPr sz="900" spc="-60" dirty="0">
                <a:solidFill>
                  <a:srgbClr val="6ABA4F"/>
                </a:solidFill>
                <a:latin typeface="Trebuchet MS"/>
                <a:cs typeface="Trebuchet MS"/>
              </a:rPr>
              <a:t> </a:t>
            </a:r>
            <a:r>
              <a:rPr sz="900" spc="-10" dirty="0">
                <a:solidFill>
                  <a:srgbClr val="6ABA4F"/>
                </a:solidFill>
                <a:latin typeface="Trebuchet MS"/>
                <a:cs typeface="Trebuchet MS"/>
              </a:rPr>
              <a:t>I</a:t>
            </a:r>
            <a:endParaRPr sz="900" dirty="0">
              <a:latin typeface="Trebuchet MS"/>
              <a:cs typeface="Trebuchet MS"/>
            </a:endParaRPr>
          </a:p>
          <a:p>
            <a:pPr marL="12700">
              <a:lnSpc>
                <a:spcPct val="100000"/>
              </a:lnSpc>
              <a:spcBef>
                <a:spcPts val="470"/>
              </a:spcBef>
            </a:pPr>
            <a:r>
              <a:rPr lang="ru-RU" sz="1200" spc="20" dirty="0">
                <a:solidFill>
                  <a:srgbClr val="474F58"/>
                </a:solidFill>
                <a:latin typeface="Trebuchet MS"/>
                <a:cs typeface="Trebuchet MS"/>
              </a:rPr>
              <a:t>Ранний</a:t>
            </a:r>
            <a:r>
              <a:rPr sz="1200" spc="-80" dirty="0">
                <a:solidFill>
                  <a:srgbClr val="474F58"/>
                </a:solidFill>
                <a:latin typeface="Trebuchet MS"/>
                <a:cs typeface="Trebuchet MS"/>
              </a:rPr>
              <a:t> </a:t>
            </a:r>
            <a:r>
              <a:rPr sz="1200" spc="50" dirty="0">
                <a:solidFill>
                  <a:srgbClr val="474F58"/>
                </a:solidFill>
                <a:latin typeface="Trebuchet MS"/>
                <a:cs typeface="Trebuchet MS"/>
              </a:rPr>
              <a:t>SIEM</a:t>
            </a:r>
            <a:endParaRPr sz="1200" dirty="0">
              <a:latin typeface="Trebuchet MS"/>
              <a:cs typeface="Trebuchet MS"/>
            </a:endParaRPr>
          </a:p>
        </p:txBody>
      </p:sp>
      <p:sp>
        <p:nvSpPr>
          <p:cNvPr id="76" name="object 58"/>
          <p:cNvSpPr txBox="1"/>
          <p:nvPr/>
        </p:nvSpPr>
        <p:spPr>
          <a:xfrm>
            <a:off x="5388004" y="1575132"/>
            <a:ext cx="1497291" cy="628015"/>
          </a:xfrm>
          <a:prstGeom prst="rect">
            <a:avLst/>
          </a:prstGeom>
        </p:spPr>
        <p:txBody>
          <a:bodyPr vert="horz" wrap="square" lIns="0" tIns="57150" rIns="0" bIns="0" rtlCol="0">
            <a:spAutoFit/>
          </a:bodyPr>
          <a:lstStyle/>
          <a:p>
            <a:pPr marL="12700">
              <a:lnSpc>
                <a:spcPct val="100000"/>
              </a:lnSpc>
              <a:spcBef>
                <a:spcPts val="450"/>
              </a:spcBef>
            </a:pPr>
            <a:r>
              <a:rPr lang="ru-RU" sz="900" spc="15" dirty="0">
                <a:solidFill>
                  <a:srgbClr val="6ABA4F"/>
                </a:solidFill>
                <a:latin typeface="Trebuchet MS"/>
                <a:cs typeface="Trebuchet MS"/>
              </a:rPr>
              <a:t>ПОКОЛЕНИЕ</a:t>
            </a:r>
            <a:r>
              <a:rPr sz="900" spc="-60" dirty="0">
                <a:solidFill>
                  <a:srgbClr val="6ABA4F"/>
                </a:solidFill>
                <a:latin typeface="Trebuchet MS"/>
                <a:cs typeface="Trebuchet MS"/>
              </a:rPr>
              <a:t> </a:t>
            </a:r>
            <a:r>
              <a:rPr sz="900" spc="-10" dirty="0">
                <a:solidFill>
                  <a:srgbClr val="6ABA4F"/>
                </a:solidFill>
                <a:latin typeface="Trebuchet MS"/>
                <a:cs typeface="Trebuchet MS"/>
              </a:rPr>
              <a:t>II</a:t>
            </a:r>
            <a:endParaRPr sz="900" dirty="0">
              <a:latin typeface="Trebuchet MS"/>
              <a:cs typeface="Trebuchet MS"/>
            </a:endParaRPr>
          </a:p>
          <a:p>
            <a:pPr marL="12700">
              <a:lnSpc>
                <a:spcPct val="100000"/>
              </a:lnSpc>
              <a:spcBef>
                <a:spcPts val="470"/>
              </a:spcBef>
            </a:pPr>
            <a:r>
              <a:rPr lang="en-US" sz="1200" spc="15" dirty="0">
                <a:solidFill>
                  <a:srgbClr val="474F58"/>
                </a:solidFill>
                <a:latin typeface="Trebuchet MS"/>
                <a:cs typeface="Trebuchet MS"/>
              </a:rPr>
              <a:t>SIEM-</a:t>
            </a:r>
            <a:r>
              <a:rPr lang="ru-RU" sz="1200" spc="15" dirty="0">
                <a:solidFill>
                  <a:srgbClr val="474F58"/>
                </a:solidFill>
                <a:latin typeface="Trebuchet MS"/>
                <a:cs typeface="Trebuchet MS"/>
              </a:rPr>
              <a:t>система больших данных</a:t>
            </a:r>
            <a:endParaRPr sz="1200" dirty="0">
              <a:latin typeface="Trebuchet MS"/>
              <a:cs typeface="Trebuchet MS"/>
            </a:endParaRPr>
          </a:p>
        </p:txBody>
      </p:sp>
      <p:sp>
        <p:nvSpPr>
          <p:cNvPr id="77" name="object 59"/>
          <p:cNvSpPr txBox="1"/>
          <p:nvPr/>
        </p:nvSpPr>
        <p:spPr>
          <a:xfrm>
            <a:off x="8309512" y="1575133"/>
            <a:ext cx="1616681" cy="632224"/>
          </a:xfrm>
          <a:prstGeom prst="rect">
            <a:avLst/>
          </a:prstGeom>
        </p:spPr>
        <p:txBody>
          <a:bodyPr vert="horz" wrap="square" lIns="0" tIns="57150" rIns="0" bIns="0" rtlCol="0">
            <a:spAutoFit/>
          </a:bodyPr>
          <a:lstStyle/>
          <a:p>
            <a:pPr marL="12700">
              <a:lnSpc>
                <a:spcPct val="100000"/>
              </a:lnSpc>
              <a:spcBef>
                <a:spcPts val="450"/>
              </a:spcBef>
            </a:pPr>
            <a:r>
              <a:rPr lang="ru-RU" sz="900" spc="15" dirty="0">
                <a:solidFill>
                  <a:srgbClr val="6ABA4F"/>
                </a:solidFill>
                <a:latin typeface="Trebuchet MS"/>
                <a:cs typeface="Trebuchet MS"/>
              </a:rPr>
              <a:t>ПОКОЛЕНИЕ</a:t>
            </a:r>
            <a:r>
              <a:rPr sz="900" spc="-60" dirty="0">
                <a:solidFill>
                  <a:srgbClr val="6ABA4F"/>
                </a:solidFill>
                <a:latin typeface="Trebuchet MS"/>
                <a:cs typeface="Trebuchet MS"/>
              </a:rPr>
              <a:t> </a:t>
            </a:r>
            <a:r>
              <a:rPr sz="900" spc="-10" dirty="0">
                <a:solidFill>
                  <a:srgbClr val="6ABA4F"/>
                </a:solidFill>
                <a:latin typeface="Trebuchet MS"/>
                <a:cs typeface="Trebuchet MS"/>
              </a:rPr>
              <a:t>III</a:t>
            </a:r>
            <a:endParaRPr sz="900" dirty="0">
              <a:latin typeface="Trebuchet MS"/>
              <a:cs typeface="Trebuchet MS"/>
            </a:endParaRPr>
          </a:p>
          <a:p>
            <a:pPr marL="12700" marR="5080">
              <a:lnSpc>
                <a:spcPts val="1400"/>
              </a:lnSpc>
              <a:spcBef>
                <a:spcPts val="550"/>
              </a:spcBef>
            </a:pPr>
            <a:r>
              <a:rPr lang="ru-RU" sz="1200" spc="20" dirty="0">
                <a:solidFill>
                  <a:srgbClr val="474F58"/>
                </a:solidFill>
                <a:latin typeface="Trebuchet MS"/>
                <a:cs typeface="Trebuchet MS"/>
              </a:rPr>
              <a:t>Автоматизация и машинное обучение</a:t>
            </a:r>
            <a:endParaRPr sz="1200" dirty="0">
              <a:latin typeface="Trebuchet MS"/>
              <a:cs typeface="Trebuchet MS"/>
            </a:endParaRPr>
          </a:p>
        </p:txBody>
      </p:sp>
      <p:grpSp>
        <p:nvGrpSpPr>
          <p:cNvPr id="78" name="object 60"/>
          <p:cNvGrpSpPr/>
          <p:nvPr/>
        </p:nvGrpSpPr>
        <p:grpSpPr>
          <a:xfrm>
            <a:off x="2578607" y="1025669"/>
            <a:ext cx="5971540" cy="154305"/>
            <a:chOff x="2029967" y="1842518"/>
            <a:chExt cx="5971540" cy="154305"/>
          </a:xfrm>
        </p:grpSpPr>
        <p:sp>
          <p:nvSpPr>
            <p:cNvPr id="79" name="object 61"/>
            <p:cNvSpPr/>
            <p:nvPr/>
          </p:nvSpPr>
          <p:spPr>
            <a:xfrm>
              <a:off x="2052827" y="1866138"/>
              <a:ext cx="5926455" cy="127635"/>
            </a:xfrm>
            <a:custGeom>
              <a:avLst/>
              <a:gdLst/>
              <a:ahLst/>
              <a:cxnLst/>
              <a:rect l="l" t="t" r="r" b="b"/>
              <a:pathLst>
                <a:path w="5926455" h="127635">
                  <a:moveTo>
                    <a:pt x="0" y="127253"/>
                  </a:moveTo>
                  <a:lnTo>
                    <a:pt x="0" y="0"/>
                  </a:lnTo>
                  <a:lnTo>
                    <a:pt x="5925934" y="0"/>
                  </a:lnTo>
                  <a:lnTo>
                    <a:pt x="5925934" y="127253"/>
                  </a:lnTo>
                </a:path>
              </a:pathLst>
            </a:custGeom>
            <a:ln w="6350">
              <a:solidFill>
                <a:srgbClr val="D7DCE0"/>
              </a:solidFill>
            </a:ln>
          </p:spPr>
          <p:txBody>
            <a:bodyPr wrap="square" lIns="0" tIns="0" rIns="0" bIns="0" rtlCol="0"/>
            <a:lstStyle/>
            <a:p>
              <a:endParaRPr/>
            </a:p>
          </p:txBody>
        </p:sp>
        <p:sp>
          <p:nvSpPr>
            <p:cNvPr id="80" name="object 62"/>
            <p:cNvSpPr/>
            <p:nvPr/>
          </p:nvSpPr>
          <p:spPr>
            <a:xfrm>
              <a:off x="2029968" y="1842528"/>
              <a:ext cx="5971540" cy="45720"/>
            </a:xfrm>
            <a:custGeom>
              <a:avLst/>
              <a:gdLst/>
              <a:ahLst/>
              <a:cxnLst/>
              <a:rect l="l" t="t" r="r" b="b"/>
              <a:pathLst>
                <a:path w="5971540" h="45719">
                  <a:moveTo>
                    <a:pt x="45720" y="22860"/>
                  </a:moveTo>
                  <a:lnTo>
                    <a:pt x="43916" y="13957"/>
                  </a:lnTo>
                  <a:lnTo>
                    <a:pt x="39014" y="6692"/>
                  </a:lnTo>
                  <a:lnTo>
                    <a:pt x="31750" y="1790"/>
                  </a:lnTo>
                  <a:lnTo>
                    <a:pt x="22860" y="0"/>
                  </a:lnTo>
                  <a:lnTo>
                    <a:pt x="13957" y="1790"/>
                  </a:lnTo>
                  <a:lnTo>
                    <a:pt x="6692" y="6692"/>
                  </a:lnTo>
                  <a:lnTo>
                    <a:pt x="1790" y="13957"/>
                  </a:lnTo>
                  <a:lnTo>
                    <a:pt x="0" y="22860"/>
                  </a:lnTo>
                  <a:lnTo>
                    <a:pt x="1790" y="31750"/>
                  </a:lnTo>
                  <a:lnTo>
                    <a:pt x="6692" y="39014"/>
                  </a:lnTo>
                  <a:lnTo>
                    <a:pt x="13957" y="43916"/>
                  </a:lnTo>
                  <a:lnTo>
                    <a:pt x="22860" y="45720"/>
                  </a:lnTo>
                  <a:lnTo>
                    <a:pt x="31750" y="43916"/>
                  </a:lnTo>
                  <a:lnTo>
                    <a:pt x="39014" y="39014"/>
                  </a:lnTo>
                  <a:lnTo>
                    <a:pt x="43916" y="31750"/>
                  </a:lnTo>
                  <a:lnTo>
                    <a:pt x="45720" y="22860"/>
                  </a:lnTo>
                  <a:close/>
                </a:path>
                <a:path w="5971540" h="45719">
                  <a:moveTo>
                    <a:pt x="5971032" y="22860"/>
                  </a:moveTo>
                  <a:lnTo>
                    <a:pt x="5969228" y="13957"/>
                  </a:lnTo>
                  <a:lnTo>
                    <a:pt x="5964326" y="6692"/>
                  </a:lnTo>
                  <a:lnTo>
                    <a:pt x="5957062" y="1790"/>
                  </a:lnTo>
                  <a:lnTo>
                    <a:pt x="5948172" y="0"/>
                  </a:lnTo>
                  <a:lnTo>
                    <a:pt x="5939269" y="1790"/>
                  </a:lnTo>
                  <a:lnTo>
                    <a:pt x="5932005" y="6692"/>
                  </a:lnTo>
                  <a:lnTo>
                    <a:pt x="5927102" y="13957"/>
                  </a:lnTo>
                  <a:lnTo>
                    <a:pt x="5925312" y="22860"/>
                  </a:lnTo>
                  <a:lnTo>
                    <a:pt x="5927102" y="31750"/>
                  </a:lnTo>
                  <a:lnTo>
                    <a:pt x="5932005" y="39014"/>
                  </a:lnTo>
                  <a:lnTo>
                    <a:pt x="5939269" y="43916"/>
                  </a:lnTo>
                  <a:lnTo>
                    <a:pt x="5948172" y="45720"/>
                  </a:lnTo>
                  <a:lnTo>
                    <a:pt x="5957062" y="43916"/>
                  </a:lnTo>
                  <a:lnTo>
                    <a:pt x="5964326" y="39014"/>
                  </a:lnTo>
                  <a:lnTo>
                    <a:pt x="5969228" y="31750"/>
                  </a:lnTo>
                  <a:lnTo>
                    <a:pt x="5971032" y="22860"/>
                  </a:lnTo>
                  <a:close/>
                </a:path>
              </a:pathLst>
            </a:custGeom>
            <a:solidFill>
              <a:srgbClr val="D7DCE0"/>
            </a:solidFill>
          </p:spPr>
          <p:txBody>
            <a:bodyPr wrap="square" lIns="0" tIns="0" rIns="0" bIns="0" rtlCol="0"/>
            <a:lstStyle/>
            <a:p>
              <a:endParaRPr/>
            </a:p>
          </p:txBody>
        </p:sp>
        <p:sp>
          <p:nvSpPr>
            <p:cNvPr id="81" name="object 63"/>
            <p:cNvSpPr/>
            <p:nvPr/>
          </p:nvSpPr>
          <p:spPr>
            <a:xfrm>
              <a:off x="5018970" y="1865374"/>
              <a:ext cx="0" cy="128270"/>
            </a:xfrm>
            <a:custGeom>
              <a:avLst/>
              <a:gdLst/>
              <a:ahLst/>
              <a:cxnLst/>
              <a:rect l="l" t="t" r="r" b="b"/>
              <a:pathLst>
                <a:path h="128269">
                  <a:moveTo>
                    <a:pt x="0" y="0"/>
                  </a:moveTo>
                  <a:lnTo>
                    <a:pt x="0" y="128016"/>
                  </a:lnTo>
                </a:path>
              </a:pathLst>
            </a:custGeom>
            <a:ln w="6350">
              <a:solidFill>
                <a:srgbClr val="D7DCE0"/>
              </a:solidFill>
            </a:ln>
          </p:spPr>
          <p:txBody>
            <a:bodyPr wrap="square" lIns="0" tIns="0" rIns="0" bIns="0" rtlCol="0"/>
            <a:lstStyle/>
            <a:p>
              <a:endParaRPr/>
            </a:p>
          </p:txBody>
        </p:sp>
        <p:sp>
          <p:nvSpPr>
            <p:cNvPr id="82" name="object 64"/>
            <p:cNvSpPr/>
            <p:nvPr/>
          </p:nvSpPr>
          <p:spPr>
            <a:xfrm>
              <a:off x="4997195" y="1842518"/>
              <a:ext cx="45720" cy="45720"/>
            </a:xfrm>
            <a:custGeom>
              <a:avLst/>
              <a:gdLst/>
              <a:ahLst/>
              <a:cxnLst/>
              <a:rect l="l" t="t" r="r" b="b"/>
              <a:pathLst>
                <a:path w="45720" h="45719">
                  <a:moveTo>
                    <a:pt x="22860" y="0"/>
                  </a:moveTo>
                  <a:lnTo>
                    <a:pt x="13962" y="1796"/>
                  </a:lnTo>
                  <a:lnTo>
                    <a:pt x="6696" y="6696"/>
                  </a:lnTo>
                  <a:lnTo>
                    <a:pt x="1796" y="13962"/>
                  </a:lnTo>
                  <a:lnTo>
                    <a:pt x="0" y="22860"/>
                  </a:lnTo>
                  <a:lnTo>
                    <a:pt x="1796" y="31757"/>
                  </a:lnTo>
                  <a:lnTo>
                    <a:pt x="6696" y="39023"/>
                  </a:lnTo>
                  <a:lnTo>
                    <a:pt x="13962" y="43923"/>
                  </a:lnTo>
                  <a:lnTo>
                    <a:pt x="22860" y="45720"/>
                  </a:lnTo>
                  <a:lnTo>
                    <a:pt x="31757" y="43923"/>
                  </a:lnTo>
                  <a:lnTo>
                    <a:pt x="39023" y="39023"/>
                  </a:lnTo>
                  <a:lnTo>
                    <a:pt x="43923" y="31757"/>
                  </a:lnTo>
                  <a:lnTo>
                    <a:pt x="45720" y="22860"/>
                  </a:lnTo>
                  <a:lnTo>
                    <a:pt x="43923" y="13962"/>
                  </a:lnTo>
                  <a:lnTo>
                    <a:pt x="39023" y="6696"/>
                  </a:lnTo>
                  <a:lnTo>
                    <a:pt x="31757" y="1796"/>
                  </a:lnTo>
                  <a:lnTo>
                    <a:pt x="22860" y="0"/>
                  </a:lnTo>
                  <a:close/>
                </a:path>
              </a:pathLst>
            </a:custGeom>
            <a:solidFill>
              <a:srgbClr val="D7DCE0"/>
            </a:solidFill>
          </p:spPr>
          <p:txBody>
            <a:bodyPr wrap="square" lIns="0" tIns="0" rIns="0" bIns="0" rtlCol="0"/>
            <a:lstStyle/>
            <a:p>
              <a:endParaRPr/>
            </a:p>
          </p:txBody>
        </p:sp>
      </p:grpSp>
    </p:spTree>
    <p:extLst>
      <p:ext uri="{BB962C8B-B14F-4D97-AF65-F5344CB8AC3E}">
        <p14:creationId xmlns:p14="http://schemas.microsoft.com/office/powerpoint/2010/main" val="269635707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820160" cy="552240"/>
          </a:xfrm>
          <a:prstGeom prst="rect">
            <a:avLst/>
          </a:prstGeom>
          <a:noFill/>
          <a:ln w="0">
            <a:noFill/>
          </a:ln>
        </p:spPr>
        <p:txBody>
          <a:bodyPr lIns="0" tIns="0" rIns="0" bIns="0" anchor="t">
            <a:noAutofit/>
          </a:bodyPr>
          <a:lstStyle/>
          <a:p>
            <a:pPr>
              <a:lnSpc>
                <a:spcPct val="100000"/>
              </a:lnSpc>
              <a:buNone/>
            </a:pPr>
            <a:r>
              <a:rPr lang="ru-RU" sz="3200" spc="-1" dirty="0" smtClean="0">
                <a:solidFill>
                  <a:srgbClr val="2369B0"/>
                </a:solidFill>
                <a:latin typeface="Times New Roman"/>
              </a:rPr>
              <a:t>Эволюция </a:t>
            </a:r>
            <a:r>
              <a:rPr lang="en-US" sz="3200" spc="-1" dirty="0" smtClean="0">
                <a:solidFill>
                  <a:srgbClr val="2369B0"/>
                </a:solidFill>
                <a:latin typeface="Times New Roman"/>
              </a:rPr>
              <a:t>SIEM</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33" name="object 14"/>
          <p:cNvSpPr/>
          <p:nvPr/>
        </p:nvSpPr>
        <p:spPr>
          <a:xfrm>
            <a:off x="0" y="685800"/>
            <a:ext cx="10058400" cy="6350"/>
          </a:xfrm>
          <a:custGeom>
            <a:avLst/>
            <a:gdLst/>
            <a:ahLst/>
            <a:cxnLst/>
            <a:rect l="l" t="t" r="r" b="b"/>
            <a:pathLst>
              <a:path w="10058400" h="6350">
                <a:moveTo>
                  <a:pt x="0" y="0"/>
                </a:moveTo>
                <a:lnTo>
                  <a:pt x="0" y="6350"/>
                </a:lnTo>
                <a:lnTo>
                  <a:pt x="10058400" y="6350"/>
                </a:lnTo>
                <a:lnTo>
                  <a:pt x="10058400" y="0"/>
                </a:lnTo>
                <a:lnTo>
                  <a:pt x="0" y="0"/>
                </a:lnTo>
                <a:close/>
              </a:path>
            </a:pathLst>
          </a:custGeom>
          <a:solidFill>
            <a:srgbClr val="D7DCE0"/>
          </a:solidFill>
        </p:spPr>
        <p:txBody>
          <a:bodyPr wrap="square" lIns="0" tIns="0" rIns="0" bIns="0" rtlCol="0"/>
          <a:lstStyle/>
          <a:p>
            <a:endParaRPr/>
          </a:p>
        </p:txBody>
      </p:sp>
      <p:sp>
        <p:nvSpPr>
          <p:cNvPr id="34" name="object 18"/>
          <p:cNvSpPr txBox="1"/>
          <p:nvPr/>
        </p:nvSpPr>
        <p:spPr>
          <a:xfrm>
            <a:off x="2426006" y="768110"/>
            <a:ext cx="360680"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A6AFBD"/>
                </a:solidFill>
                <a:latin typeface="Trebuchet MS"/>
                <a:cs typeface="Trebuchet MS"/>
              </a:rPr>
              <a:t>2005</a:t>
            </a:r>
            <a:endParaRPr sz="1200">
              <a:latin typeface="Trebuchet MS"/>
              <a:cs typeface="Trebuchet MS"/>
            </a:endParaRPr>
          </a:p>
        </p:txBody>
      </p:sp>
      <p:sp>
        <p:nvSpPr>
          <p:cNvPr id="36" name="object 20"/>
          <p:cNvSpPr txBox="1"/>
          <p:nvPr/>
        </p:nvSpPr>
        <p:spPr>
          <a:xfrm>
            <a:off x="8351317" y="768110"/>
            <a:ext cx="360680"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6ABA4F"/>
                </a:solidFill>
                <a:latin typeface="Trebuchet MS"/>
                <a:cs typeface="Trebuchet MS"/>
              </a:rPr>
              <a:t>2017</a:t>
            </a:r>
            <a:endParaRPr sz="1200">
              <a:latin typeface="Trebuchet MS"/>
              <a:cs typeface="Trebuchet MS"/>
            </a:endParaRPr>
          </a:p>
        </p:txBody>
      </p:sp>
      <p:grpSp>
        <p:nvGrpSpPr>
          <p:cNvPr id="37" name="object 21"/>
          <p:cNvGrpSpPr/>
          <p:nvPr/>
        </p:nvGrpSpPr>
        <p:grpSpPr>
          <a:xfrm>
            <a:off x="1225295" y="1266364"/>
            <a:ext cx="2752725" cy="4683760"/>
            <a:chOff x="676655" y="2083213"/>
            <a:chExt cx="2752725" cy="4683760"/>
          </a:xfrm>
        </p:grpSpPr>
        <p:sp>
          <p:nvSpPr>
            <p:cNvPr id="38" name="object 22"/>
            <p:cNvSpPr/>
            <p:nvPr/>
          </p:nvSpPr>
          <p:spPr>
            <a:xfrm>
              <a:off x="676656" y="2083218"/>
              <a:ext cx="2752725" cy="4683760"/>
            </a:xfrm>
            <a:custGeom>
              <a:avLst/>
              <a:gdLst/>
              <a:ahLst/>
              <a:cxnLst/>
              <a:rect l="l" t="t" r="r" b="b"/>
              <a:pathLst>
                <a:path w="2752725" h="4683759">
                  <a:moveTo>
                    <a:pt x="2752344" y="181711"/>
                  </a:moveTo>
                  <a:lnTo>
                    <a:pt x="1562442" y="181711"/>
                  </a:lnTo>
                  <a:lnTo>
                    <a:pt x="1555953" y="133400"/>
                  </a:lnTo>
                  <a:lnTo>
                    <a:pt x="1537639" y="89992"/>
                  </a:lnTo>
                  <a:lnTo>
                    <a:pt x="1509229" y="53213"/>
                  </a:lnTo>
                  <a:lnTo>
                    <a:pt x="1472450" y="24803"/>
                  </a:lnTo>
                  <a:lnTo>
                    <a:pt x="1429042" y="6489"/>
                  </a:lnTo>
                  <a:lnTo>
                    <a:pt x="1380744" y="0"/>
                  </a:lnTo>
                  <a:lnTo>
                    <a:pt x="1332433" y="6489"/>
                  </a:lnTo>
                  <a:lnTo>
                    <a:pt x="1289024" y="24803"/>
                  </a:lnTo>
                  <a:lnTo>
                    <a:pt x="1252245" y="53213"/>
                  </a:lnTo>
                  <a:lnTo>
                    <a:pt x="1223835" y="89992"/>
                  </a:lnTo>
                  <a:lnTo>
                    <a:pt x="1205522" y="133400"/>
                  </a:lnTo>
                  <a:lnTo>
                    <a:pt x="1199032" y="181698"/>
                  </a:lnTo>
                  <a:lnTo>
                    <a:pt x="0" y="181711"/>
                  </a:lnTo>
                  <a:lnTo>
                    <a:pt x="0" y="4683341"/>
                  </a:lnTo>
                  <a:lnTo>
                    <a:pt x="2752344" y="4683341"/>
                  </a:lnTo>
                  <a:lnTo>
                    <a:pt x="2752344" y="181711"/>
                  </a:lnTo>
                  <a:close/>
                </a:path>
              </a:pathLst>
            </a:custGeom>
            <a:solidFill>
              <a:srgbClr val="FFFFFF"/>
            </a:solidFill>
          </p:spPr>
          <p:txBody>
            <a:bodyPr wrap="square" lIns="0" tIns="0" rIns="0" bIns="0" rtlCol="0"/>
            <a:lstStyle/>
            <a:p>
              <a:endParaRPr/>
            </a:p>
          </p:txBody>
        </p:sp>
        <p:pic>
          <p:nvPicPr>
            <p:cNvPr id="39" name="object 23"/>
            <p:cNvPicPr/>
            <p:nvPr/>
          </p:nvPicPr>
          <p:blipFill>
            <a:blip r:embed="rId3" cstate="print"/>
            <a:stretch>
              <a:fillRect/>
            </a:stretch>
          </p:blipFill>
          <p:spPr>
            <a:xfrm>
              <a:off x="2011680" y="2219196"/>
              <a:ext cx="91439" cy="91439"/>
            </a:xfrm>
            <a:prstGeom prst="rect">
              <a:avLst/>
            </a:prstGeom>
          </p:spPr>
        </p:pic>
        <p:sp>
          <p:nvSpPr>
            <p:cNvPr id="40" name="object 24"/>
            <p:cNvSpPr/>
            <p:nvPr/>
          </p:nvSpPr>
          <p:spPr>
            <a:xfrm>
              <a:off x="877823" y="4093338"/>
              <a:ext cx="2350135" cy="0"/>
            </a:xfrm>
            <a:custGeom>
              <a:avLst/>
              <a:gdLst/>
              <a:ahLst/>
              <a:cxnLst/>
              <a:rect l="l" t="t" r="r" b="b"/>
              <a:pathLst>
                <a:path w="2350135">
                  <a:moveTo>
                    <a:pt x="0" y="0"/>
                  </a:moveTo>
                  <a:lnTo>
                    <a:pt x="2350008" y="0"/>
                  </a:lnTo>
                </a:path>
              </a:pathLst>
            </a:custGeom>
            <a:ln w="6350">
              <a:solidFill>
                <a:srgbClr val="D7DCE0"/>
              </a:solidFill>
            </a:ln>
          </p:spPr>
          <p:txBody>
            <a:bodyPr wrap="square" lIns="0" tIns="0" rIns="0" bIns="0" rtlCol="0"/>
            <a:lstStyle/>
            <a:p>
              <a:endParaRPr/>
            </a:p>
          </p:txBody>
        </p:sp>
      </p:grpSp>
      <p:grpSp>
        <p:nvGrpSpPr>
          <p:cNvPr id="41" name="object 25"/>
          <p:cNvGrpSpPr/>
          <p:nvPr/>
        </p:nvGrpSpPr>
        <p:grpSpPr>
          <a:xfrm>
            <a:off x="4197095" y="1266364"/>
            <a:ext cx="2752725" cy="4683760"/>
            <a:chOff x="3648455" y="2083213"/>
            <a:chExt cx="2752725" cy="4683760"/>
          </a:xfrm>
        </p:grpSpPr>
        <p:sp>
          <p:nvSpPr>
            <p:cNvPr id="42" name="object 26"/>
            <p:cNvSpPr/>
            <p:nvPr/>
          </p:nvSpPr>
          <p:spPr>
            <a:xfrm>
              <a:off x="3648456" y="2083218"/>
              <a:ext cx="2752725" cy="4683760"/>
            </a:xfrm>
            <a:custGeom>
              <a:avLst/>
              <a:gdLst/>
              <a:ahLst/>
              <a:cxnLst/>
              <a:rect l="l" t="t" r="r" b="b"/>
              <a:pathLst>
                <a:path w="2752725" h="4683759">
                  <a:moveTo>
                    <a:pt x="2752344" y="181711"/>
                  </a:moveTo>
                  <a:lnTo>
                    <a:pt x="1553298" y="181711"/>
                  </a:lnTo>
                  <a:lnTo>
                    <a:pt x="1546809" y="133400"/>
                  </a:lnTo>
                  <a:lnTo>
                    <a:pt x="1528495" y="89992"/>
                  </a:lnTo>
                  <a:lnTo>
                    <a:pt x="1500085" y="53213"/>
                  </a:lnTo>
                  <a:lnTo>
                    <a:pt x="1463306" y="24803"/>
                  </a:lnTo>
                  <a:lnTo>
                    <a:pt x="1419898" y="6489"/>
                  </a:lnTo>
                  <a:lnTo>
                    <a:pt x="1371600" y="0"/>
                  </a:lnTo>
                  <a:lnTo>
                    <a:pt x="1323289" y="6489"/>
                  </a:lnTo>
                  <a:lnTo>
                    <a:pt x="1279880" y="24803"/>
                  </a:lnTo>
                  <a:lnTo>
                    <a:pt x="1243101" y="53213"/>
                  </a:lnTo>
                  <a:lnTo>
                    <a:pt x="1214691" y="89992"/>
                  </a:lnTo>
                  <a:lnTo>
                    <a:pt x="1196378" y="133400"/>
                  </a:lnTo>
                  <a:lnTo>
                    <a:pt x="1189888" y="181698"/>
                  </a:lnTo>
                  <a:lnTo>
                    <a:pt x="0" y="181711"/>
                  </a:lnTo>
                  <a:lnTo>
                    <a:pt x="0" y="4683341"/>
                  </a:lnTo>
                  <a:lnTo>
                    <a:pt x="2752344" y="4683341"/>
                  </a:lnTo>
                  <a:lnTo>
                    <a:pt x="2752344" y="181711"/>
                  </a:lnTo>
                  <a:close/>
                </a:path>
              </a:pathLst>
            </a:custGeom>
            <a:solidFill>
              <a:srgbClr val="FFFFFF"/>
            </a:solidFill>
          </p:spPr>
          <p:txBody>
            <a:bodyPr wrap="square" lIns="0" tIns="0" rIns="0" bIns="0" rtlCol="0"/>
            <a:lstStyle/>
            <a:p>
              <a:endParaRPr/>
            </a:p>
          </p:txBody>
        </p:sp>
        <p:pic>
          <p:nvPicPr>
            <p:cNvPr id="43" name="object 27"/>
            <p:cNvPicPr/>
            <p:nvPr/>
          </p:nvPicPr>
          <p:blipFill>
            <a:blip r:embed="rId4" cstate="print"/>
            <a:stretch>
              <a:fillRect/>
            </a:stretch>
          </p:blipFill>
          <p:spPr>
            <a:xfrm>
              <a:off x="4974336" y="2219196"/>
              <a:ext cx="91440" cy="91439"/>
            </a:xfrm>
            <a:prstGeom prst="rect">
              <a:avLst/>
            </a:prstGeom>
          </p:spPr>
        </p:pic>
        <p:sp>
          <p:nvSpPr>
            <p:cNvPr id="44" name="object 28"/>
            <p:cNvSpPr/>
            <p:nvPr/>
          </p:nvSpPr>
          <p:spPr>
            <a:xfrm>
              <a:off x="3845051" y="4093338"/>
              <a:ext cx="2350135" cy="0"/>
            </a:xfrm>
            <a:custGeom>
              <a:avLst/>
              <a:gdLst/>
              <a:ahLst/>
              <a:cxnLst/>
              <a:rect l="l" t="t" r="r" b="b"/>
              <a:pathLst>
                <a:path w="2350135">
                  <a:moveTo>
                    <a:pt x="0" y="0"/>
                  </a:moveTo>
                  <a:lnTo>
                    <a:pt x="2350008" y="0"/>
                  </a:lnTo>
                </a:path>
              </a:pathLst>
            </a:custGeom>
            <a:ln w="6350">
              <a:solidFill>
                <a:srgbClr val="D7DCE0"/>
              </a:solidFill>
            </a:ln>
          </p:spPr>
          <p:txBody>
            <a:bodyPr wrap="square" lIns="0" tIns="0" rIns="0" bIns="0" rtlCol="0"/>
            <a:lstStyle/>
            <a:p>
              <a:endParaRPr/>
            </a:p>
          </p:txBody>
        </p:sp>
      </p:grpSp>
      <p:grpSp>
        <p:nvGrpSpPr>
          <p:cNvPr id="45" name="object 29"/>
          <p:cNvGrpSpPr/>
          <p:nvPr/>
        </p:nvGrpSpPr>
        <p:grpSpPr>
          <a:xfrm>
            <a:off x="7173468" y="1266370"/>
            <a:ext cx="2752725" cy="5027532"/>
            <a:chOff x="6624828" y="2083219"/>
            <a:chExt cx="2752725" cy="5162408"/>
          </a:xfrm>
        </p:grpSpPr>
        <p:sp>
          <p:nvSpPr>
            <p:cNvPr id="46" name="object 30"/>
            <p:cNvSpPr/>
            <p:nvPr/>
          </p:nvSpPr>
          <p:spPr>
            <a:xfrm>
              <a:off x="6624828" y="2083219"/>
              <a:ext cx="2752725" cy="5162408"/>
            </a:xfrm>
            <a:custGeom>
              <a:avLst/>
              <a:gdLst/>
              <a:ahLst/>
              <a:cxnLst/>
              <a:rect l="l" t="t" r="r" b="b"/>
              <a:pathLst>
                <a:path w="2752725" h="5262245">
                  <a:moveTo>
                    <a:pt x="2752344" y="181698"/>
                  </a:moveTo>
                  <a:lnTo>
                    <a:pt x="1535645" y="181698"/>
                  </a:lnTo>
                  <a:lnTo>
                    <a:pt x="1529143" y="133400"/>
                  </a:lnTo>
                  <a:lnTo>
                    <a:pt x="1510830" y="89992"/>
                  </a:lnTo>
                  <a:lnTo>
                    <a:pt x="1482420" y="53213"/>
                  </a:lnTo>
                  <a:lnTo>
                    <a:pt x="1445641" y="24803"/>
                  </a:lnTo>
                  <a:lnTo>
                    <a:pt x="1402232" y="6489"/>
                  </a:lnTo>
                  <a:lnTo>
                    <a:pt x="1353934" y="0"/>
                  </a:lnTo>
                  <a:lnTo>
                    <a:pt x="1305623" y="6489"/>
                  </a:lnTo>
                  <a:lnTo>
                    <a:pt x="1262214" y="24803"/>
                  </a:lnTo>
                  <a:lnTo>
                    <a:pt x="1225435" y="53213"/>
                  </a:lnTo>
                  <a:lnTo>
                    <a:pt x="1197025" y="89992"/>
                  </a:lnTo>
                  <a:lnTo>
                    <a:pt x="1178712" y="133400"/>
                  </a:lnTo>
                  <a:lnTo>
                    <a:pt x="1172222" y="181698"/>
                  </a:lnTo>
                  <a:lnTo>
                    <a:pt x="0" y="181698"/>
                  </a:lnTo>
                  <a:lnTo>
                    <a:pt x="0" y="5262207"/>
                  </a:lnTo>
                  <a:lnTo>
                    <a:pt x="2752344" y="5262207"/>
                  </a:lnTo>
                  <a:lnTo>
                    <a:pt x="2752344" y="181698"/>
                  </a:lnTo>
                  <a:close/>
                </a:path>
              </a:pathLst>
            </a:custGeom>
            <a:solidFill>
              <a:srgbClr val="FFFFFF"/>
            </a:solidFill>
          </p:spPr>
          <p:txBody>
            <a:bodyPr wrap="square" lIns="0" tIns="0" rIns="0" bIns="0" rtlCol="0"/>
            <a:lstStyle/>
            <a:p>
              <a:endParaRPr/>
            </a:p>
          </p:txBody>
        </p:sp>
        <p:pic>
          <p:nvPicPr>
            <p:cNvPr id="47" name="object 31"/>
            <p:cNvPicPr/>
            <p:nvPr/>
          </p:nvPicPr>
          <p:blipFill>
            <a:blip r:embed="rId5" cstate="print"/>
            <a:stretch>
              <a:fillRect/>
            </a:stretch>
          </p:blipFill>
          <p:spPr>
            <a:xfrm>
              <a:off x="7933042" y="2219196"/>
              <a:ext cx="91440" cy="91439"/>
            </a:xfrm>
            <a:prstGeom prst="rect">
              <a:avLst/>
            </a:prstGeom>
          </p:spPr>
        </p:pic>
        <p:sp>
          <p:nvSpPr>
            <p:cNvPr id="48" name="object 32"/>
            <p:cNvSpPr/>
            <p:nvPr/>
          </p:nvSpPr>
          <p:spPr>
            <a:xfrm>
              <a:off x="6807708" y="4258438"/>
              <a:ext cx="2350135" cy="0"/>
            </a:xfrm>
            <a:custGeom>
              <a:avLst/>
              <a:gdLst/>
              <a:ahLst/>
              <a:cxnLst/>
              <a:rect l="l" t="t" r="r" b="b"/>
              <a:pathLst>
                <a:path w="2350134">
                  <a:moveTo>
                    <a:pt x="0" y="0"/>
                  </a:moveTo>
                  <a:lnTo>
                    <a:pt x="2350008" y="0"/>
                  </a:lnTo>
                </a:path>
              </a:pathLst>
            </a:custGeom>
            <a:ln w="6350">
              <a:solidFill>
                <a:srgbClr val="D7DCE0"/>
              </a:solidFill>
            </a:ln>
          </p:spPr>
          <p:txBody>
            <a:bodyPr wrap="square" lIns="0" tIns="0" rIns="0" bIns="0" rtlCol="0"/>
            <a:lstStyle/>
            <a:p>
              <a:endParaRPr/>
            </a:p>
          </p:txBody>
        </p:sp>
      </p:grpSp>
      <p:sp>
        <p:nvSpPr>
          <p:cNvPr id="52" name="object 33"/>
          <p:cNvSpPr txBox="1"/>
          <p:nvPr/>
        </p:nvSpPr>
        <p:spPr>
          <a:xfrm>
            <a:off x="1445767" y="2330632"/>
            <a:ext cx="2411222" cy="769441"/>
          </a:xfrm>
          <a:prstGeom prst="rect">
            <a:avLst/>
          </a:prstGeom>
        </p:spPr>
        <p:txBody>
          <a:bodyPr vert="horz" wrap="square" lIns="0" tIns="12700" rIns="0" bIns="0" rtlCol="0">
            <a:spAutoFit/>
          </a:bodyPr>
          <a:lstStyle/>
          <a:p>
            <a:pPr marL="12700" marR="5080">
              <a:lnSpc>
                <a:spcPct val="111100"/>
              </a:lnSpc>
              <a:spcBef>
                <a:spcPts val="100"/>
              </a:spcBef>
            </a:pPr>
            <a:r>
              <a:rPr lang="ru-RU" sz="900" spc="-40" dirty="0">
                <a:solidFill>
                  <a:srgbClr val="474F58"/>
                </a:solidFill>
                <a:latin typeface="Arial MT"/>
                <a:cs typeface="Arial MT"/>
              </a:rPr>
              <a:t>Первые SIEM сочетали управление информацией безопасности (SIM) и управление событиями безопасности (SEM). Они были ограничены в масштабе управляемых данных и поддерживали оповещение/визуализацию.</a:t>
            </a:r>
            <a:endParaRPr sz="900" dirty="0">
              <a:latin typeface="Arial MT"/>
              <a:cs typeface="Arial MT"/>
            </a:endParaRPr>
          </a:p>
        </p:txBody>
      </p:sp>
      <p:sp>
        <p:nvSpPr>
          <p:cNvPr id="53" name="object 34"/>
          <p:cNvSpPr txBox="1"/>
          <p:nvPr/>
        </p:nvSpPr>
        <p:spPr>
          <a:xfrm>
            <a:off x="4412994" y="2270075"/>
            <a:ext cx="2350135" cy="1017523"/>
          </a:xfrm>
          <a:prstGeom prst="rect">
            <a:avLst/>
          </a:prstGeom>
        </p:spPr>
        <p:txBody>
          <a:bodyPr vert="horz" wrap="square" lIns="0" tIns="12700" rIns="0" bIns="0" rtlCol="0">
            <a:spAutoFit/>
          </a:bodyPr>
          <a:lstStyle/>
          <a:p>
            <a:pPr marL="12700" marR="5080">
              <a:lnSpc>
                <a:spcPct val="111100"/>
              </a:lnSpc>
              <a:spcBef>
                <a:spcPts val="100"/>
              </a:spcBef>
            </a:pPr>
            <a:r>
              <a:rPr lang="ru-RU" sz="850" spc="-35" dirty="0">
                <a:solidFill>
                  <a:srgbClr val="474F58"/>
                </a:solidFill>
                <a:latin typeface="Arial MT"/>
                <a:cs typeface="Arial MT"/>
              </a:rPr>
              <a:t>Интегрированный SIEM, основанный на инфраструктуре больших данных, позволяющий управлять и сопоставлять исторические данные журналов, события в реальном времени и анализ угроз в одном месте, обеспечивая целостное представление данных о безопасности предприятия</a:t>
            </a:r>
            <a:r>
              <a:rPr sz="850" spc="-20" dirty="0">
                <a:solidFill>
                  <a:srgbClr val="474F58"/>
                </a:solidFill>
                <a:latin typeface="Arial MT"/>
                <a:cs typeface="Arial MT"/>
              </a:rPr>
              <a:t>.</a:t>
            </a:r>
            <a:endParaRPr sz="850" dirty="0">
              <a:latin typeface="Arial MT"/>
              <a:cs typeface="Arial MT"/>
            </a:endParaRPr>
          </a:p>
        </p:txBody>
      </p:sp>
      <p:sp>
        <p:nvSpPr>
          <p:cNvPr id="54" name="object 35"/>
          <p:cNvSpPr txBox="1"/>
          <p:nvPr/>
        </p:nvSpPr>
        <p:spPr>
          <a:xfrm>
            <a:off x="7375651" y="2330401"/>
            <a:ext cx="2330832" cy="958532"/>
          </a:xfrm>
          <a:prstGeom prst="rect">
            <a:avLst/>
          </a:prstGeom>
        </p:spPr>
        <p:txBody>
          <a:bodyPr vert="horz" wrap="square" lIns="0" tIns="12700" rIns="0" bIns="0" rtlCol="0">
            <a:spAutoFit/>
          </a:bodyPr>
          <a:lstStyle/>
          <a:p>
            <a:pPr marL="12700" marR="5080">
              <a:lnSpc>
                <a:spcPct val="111100"/>
              </a:lnSpc>
              <a:spcBef>
                <a:spcPts val="100"/>
              </a:spcBef>
            </a:pPr>
            <a:r>
              <a:rPr lang="ru-RU" sz="800" spc="-10" dirty="0">
                <a:solidFill>
                  <a:srgbClr val="474F58"/>
                </a:solidFill>
                <a:latin typeface="Arial MT"/>
                <a:cs typeface="Arial MT"/>
              </a:rPr>
              <a:t>Ранние SIEM имели ограниченные возможности упреждающего предупреждения и реагирования на сложные события безопасности. Новые SIEM выполняют автоматическое поведенческое профилирование (UEBA) и могут автоматически взаимодействовать с ИТ-системами и системами безопасности для смягчения инцидентов (SOAR).</a:t>
            </a:r>
            <a:endParaRPr sz="800" dirty="0">
              <a:latin typeface="Arial MT"/>
              <a:cs typeface="Arial MT"/>
            </a:endParaRPr>
          </a:p>
        </p:txBody>
      </p:sp>
      <p:sp>
        <p:nvSpPr>
          <p:cNvPr id="55" name="object 36"/>
          <p:cNvSpPr txBox="1"/>
          <p:nvPr/>
        </p:nvSpPr>
        <p:spPr>
          <a:xfrm>
            <a:off x="1445766" y="3396249"/>
            <a:ext cx="1388873" cy="274434"/>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МАСШТАБИРУЕМОСТЬ</a:t>
            </a:r>
            <a:endParaRPr lang="en-US" sz="900" dirty="0">
              <a:latin typeface="Trebuchet MS"/>
              <a:cs typeface="Trebuchet MS"/>
            </a:endParaRPr>
          </a:p>
          <a:p>
            <a:pPr marL="12700">
              <a:lnSpc>
                <a:spcPct val="100000"/>
              </a:lnSpc>
              <a:spcBef>
                <a:spcPts val="20"/>
              </a:spcBef>
            </a:pPr>
            <a:r>
              <a:rPr lang="ru-RU" sz="800" spc="-50" dirty="0">
                <a:solidFill>
                  <a:srgbClr val="474F58"/>
                </a:solidFill>
                <a:latin typeface="Arial MT"/>
                <a:cs typeface="Arial MT"/>
              </a:rPr>
              <a:t>Масштабируется вертикально</a:t>
            </a:r>
            <a:endParaRPr sz="800" dirty="0">
              <a:latin typeface="Arial MT"/>
              <a:cs typeface="Arial MT"/>
            </a:endParaRPr>
          </a:p>
        </p:txBody>
      </p:sp>
      <p:sp>
        <p:nvSpPr>
          <p:cNvPr id="56" name="object 37"/>
          <p:cNvSpPr txBox="1"/>
          <p:nvPr/>
        </p:nvSpPr>
        <p:spPr>
          <a:xfrm>
            <a:off x="1445766" y="3790330"/>
            <a:ext cx="1488947" cy="287258"/>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ИСТОРИЧЕСКИЕ ДАННЫЕ</a:t>
            </a:r>
          </a:p>
          <a:p>
            <a:pPr marL="12700">
              <a:lnSpc>
                <a:spcPct val="100000"/>
              </a:lnSpc>
              <a:spcBef>
                <a:spcPts val="100"/>
              </a:spcBef>
            </a:pPr>
            <a:r>
              <a:rPr lang="ru-RU" sz="800" dirty="0">
                <a:solidFill>
                  <a:srgbClr val="474F58"/>
                </a:solidFill>
                <a:latin typeface="Arial MT"/>
                <a:cs typeface="Arial MT"/>
              </a:rPr>
              <a:t>Частичный</a:t>
            </a:r>
            <a:endParaRPr sz="800" dirty="0">
              <a:latin typeface="Arial MT"/>
              <a:cs typeface="Arial MT"/>
            </a:endParaRPr>
          </a:p>
        </p:txBody>
      </p:sp>
      <p:sp>
        <p:nvSpPr>
          <p:cNvPr id="57" name="object 38"/>
          <p:cNvSpPr txBox="1"/>
          <p:nvPr/>
        </p:nvSpPr>
        <p:spPr>
          <a:xfrm>
            <a:off x="1445767" y="4184031"/>
            <a:ext cx="2070482" cy="287258"/>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СБОР ДАННЫХ</a:t>
            </a:r>
          </a:p>
          <a:p>
            <a:pPr marL="12700">
              <a:lnSpc>
                <a:spcPct val="100000"/>
              </a:lnSpc>
              <a:spcBef>
                <a:spcPts val="100"/>
              </a:spcBef>
            </a:pPr>
            <a:r>
              <a:rPr lang="ru-RU" sz="800" spc="-20" dirty="0">
                <a:solidFill>
                  <a:srgbClr val="474F58"/>
                </a:solidFill>
                <a:latin typeface="Arial MT"/>
                <a:cs typeface="Arial MT"/>
              </a:rPr>
              <a:t>Медленный ввод данных журнала вручную</a:t>
            </a:r>
            <a:endParaRPr sz="800" dirty="0">
              <a:latin typeface="Arial MT"/>
              <a:cs typeface="Arial MT"/>
            </a:endParaRPr>
          </a:p>
        </p:txBody>
      </p:sp>
      <p:sp>
        <p:nvSpPr>
          <p:cNvPr id="58" name="object 39"/>
          <p:cNvSpPr txBox="1"/>
          <p:nvPr/>
        </p:nvSpPr>
        <p:spPr>
          <a:xfrm>
            <a:off x="1445767" y="4577731"/>
            <a:ext cx="2350134" cy="410369"/>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ОБНАРУЖЕНИЕ УГРОЗ</a:t>
            </a:r>
          </a:p>
          <a:p>
            <a:pPr marL="12700">
              <a:lnSpc>
                <a:spcPct val="100000"/>
              </a:lnSpc>
              <a:spcBef>
                <a:spcPts val="100"/>
              </a:spcBef>
            </a:pPr>
            <a:r>
              <a:rPr lang="ru-RU" sz="800" spc="-20" dirty="0">
                <a:solidFill>
                  <a:srgbClr val="474F58"/>
                </a:solidFill>
                <a:latin typeface="Arial MT"/>
                <a:cs typeface="Arial MT"/>
              </a:rPr>
              <a:t>Ручной анализ и оповещения на основе ручных правил</a:t>
            </a:r>
            <a:endParaRPr sz="800" dirty="0">
              <a:latin typeface="Arial MT"/>
              <a:cs typeface="Arial MT"/>
            </a:endParaRPr>
          </a:p>
        </p:txBody>
      </p:sp>
      <p:sp>
        <p:nvSpPr>
          <p:cNvPr id="59" name="object 40"/>
          <p:cNvSpPr txBox="1"/>
          <p:nvPr/>
        </p:nvSpPr>
        <p:spPr>
          <a:xfrm>
            <a:off x="1426463" y="5091810"/>
            <a:ext cx="2480436" cy="397545"/>
          </a:xfrm>
          <a:prstGeom prst="rect">
            <a:avLst/>
          </a:prstGeom>
        </p:spPr>
        <p:txBody>
          <a:bodyPr vert="horz" wrap="square" lIns="0" tIns="12700" rIns="0" bIns="0" rtlCol="0">
            <a:spAutoFit/>
          </a:bodyPr>
          <a:lstStyle/>
          <a:p>
            <a:pPr marL="12700">
              <a:lnSpc>
                <a:spcPct val="100000"/>
              </a:lnSpc>
              <a:spcBef>
                <a:spcPts val="100"/>
              </a:spcBef>
            </a:pPr>
            <a:r>
              <a:rPr lang="ru-RU" sz="900" dirty="0">
                <a:solidFill>
                  <a:srgbClr val="A6AFBD"/>
                </a:solidFill>
                <a:latin typeface="Trebuchet MS"/>
                <a:cs typeface="Trebuchet MS"/>
              </a:rPr>
              <a:t>РЕАГИРОВАНИЕ НА ИНЦИДЕНТ</a:t>
            </a:r>
            <a:endParaRPr sz="900" dirty="0">
              <a:latin typeface="Trebuchet MS"/>
              <a:cs typeface="Trebuchet MS"/>
            </a:endParaRPr>
          </a:p>
          <a:p>
            <a:pPr marL="12700">
              <a:lnSpc>
                <a:spcPct val="100000"/>
              </a:lnSpc>
              <a:spcBef>
                <a:spcPts val="20"/>
              </a:spcBef>
            </a:pPr>
            <a:r>
              <a:rPr lang="ru-RU" sz="800" spc="10" dirty="0">
                <a:solidFill>
                  <a:srgbClr val="474F58"/>
                </a:solidFill>
                <a:latin typeface="Arial MT"/>
                <a:cs typeface="Arial MT"/>
              </a:rPr>
              <a:t>Недостаточный или отсутствующий интерфейс с нижестоящими системами</a:t>
            </a:r>
            <a:endParaRPr sz="800" dirty="0">
              <a:latin typeface="Arial MT"/>
              <a:cs typeface="Arial MT"/>
            </a:endParaRPr>
          </a:p>
        </p:txBody>
      </p:sp>
      <p:sp>
        <p:nvSpPr>
          <p:cNvPr id="60" name="object 41"/>
          <p:cNvSpPr txBox="1"/>
          <p:nvPr/>
        </p:nvSpPr>
        <p:spPr>
          <a:xfrm>
            <a:off x="1445766" y="5593065"/>
            <a:ext cx="1822450" cy="287258"/>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ПАНЕЛИ И ВИЗУАЛИЗАЦИИ</a:t>
            </a:r>
          </a:p>
          <a:p>
            <a:pPr marL="12700">
              <a:lnSpc>
                <a:spcPct val="100000"/>
              </a:lnSpc>
              <a:spcBef>
                <a:spcPts val="100"/>
              </a:spcBef>
            </a:pPr>
            <a:r>
              <a:rPr lang="ru-RU" sz="800" dirty="0">
                <a:latin typeface="Arial MT"/>
                <a:cs typeface="Trebuchet MS"/>
              </a:rPr>
              <a:t>Очень ограничены</a:t>
            </a:r>
            <a:endParaRPr sz="800" dirty="0">
              <a:latin typeface="Arial MT"/>
              <a:cs typeface="Trebuchet MS"/>
            </a:endParaRPr>
          </a:p>
        </p:txBody>
      </p:sp>
      <p:sp>
        <p:nvSpPr>
          <p:cNvPr id="61" name="object 42"/>
          <p:cNvSpPr txBox="1"/>
          <p:nvPr/>
        </p:nvSpPr>
        <p:spPr>
          <a:xfrm>
            <a:off x="4412995" y="3396629"/>
            <a:ext cx="2350134" cy="397545"/>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МАСШТАБИРУЕМОСТЬ</a:t>
            </a:r>
            <a:endParaRPr sz="900" dirty="0">
              <a:latin typeface="Trebuchet MS"/>
              <a:cs typeface="Trebuchet MS"/>
            </a:endParaRPr>
          </a:p>
          <a:p>
            <a:pPr marL="12700">
              <a:lnSpc>
                <a:spcPct val="100000"/>
              </a:lnSpc>
              <a:spcBef>
                <a:spcPts val="20"/>
              </a:spcBef>
            </a:pPr>
            <a:r>
              <a:rPr lang="ru-RU" sz="800" spc="-25" dirty="0">
                <a:solidFill>
                  <a:srgbClr val="474F58"/>
                </a:solidFill>
                <a:latin typeface="Arial MT"/>
                <a:cs typeface="Arial MT"/>
              </a:rPr>
              <a:t>Горизонтальное масштабирование, поддержка больших данных</a:t>
            </a:r>
            <a:endParaRPr sz="800" dirty="0">
              <a:latin typeface="Arial MT"/>
              <a:cs typeface="Arial MT"/>
            </a:endParaRPr>
          </a:p>
        </p:txBody>
      </p:sp>
      <p:sp>
        <p:nvSpPr>
          <p:cNvPr id="62" name="object 43"/>
          <p:cNvSpPr txBox="1"/>
          <p:nvPr/>
        </p:nvSpPr>
        <p:spPr>
          <a:xfrm>
            <a:off x="4431790" y="3882170"/>
            <a:ext cx="1450850" cy="274434"/>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ИСТОРИЧЕСКИЕ ДАННЫЕ</a:t>
            </a:r>
            <a:endParaRPr sz="900" dirty="0">
              <a:latin typeface="Trebuchet MS"/>
              <a:cs typeface="Trebuchet MS"/>
            </a:endParaRPr>
          </a:p>
          <a:p>
            <a:pPr marL="12700">
              <a:lnSpc>
                <a:spcPct val="100000"/>
              </a:lnSpc>
              <a:spcBef>
                <a:spcPts val="20"/>
              </a:spcBef>
            </a:pPr>
            <a:r>
              <a:rPr lang="ru-RU" sz="800" spc="-70" dirty="0">
                <a:solidFill>
                  <a:srgbClr val="474F58"/>
                </a:solidFill>
                <a:latin typeface="Arial MT"/>
                <a:cs typeface="Arial MT"/>
              </a:rPr>
              <a:t>Полный, с некоторой фильтрацией</a:t>
            </a:r>
            <a:endParaRPr sz="800" dirty="0">
              <a:latin typeface="Arial MT"/>
              <a:cs typeface="Arial MT"/>
            </a:endParaRPr>
          </a:p>
        </p:txBody>
      </p:sp>
      <p:sp>
        <p:nvSpPr>
          <p:cNvPr id="63" name="object 44"/>
          <p:cNvSpPr txBox="1"/>
          <p:nvPr/>
        </p:nvSpPr>
        <p:spPr>
          <a:xfrm>
            <a:off x="4412994" y="4257186"/>
            <a:ext cx="2658156" cy="274434"/>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СБОР ДАННЫХ</a:t>
            </a:r>
          </a:p>
          <a:p>
            <a:pPr marL="12700">
              <a:lnSpc>
                <a:spcPct val="100000"/>
              </a:lnSpc>
              <a:spcBef>
                <a:spcPts val="20"/>
              </a:spcBef>
            </a:pPr>
            <a:r>
              <a:rPr lang="ru-RU" sz="800" spc="-55" dirty="0">
                <a:solidFill>
                  <a:srgbClr val="474F58"/>
                </a:solidFill>
                <a:latin typeface="Arial MT"/>
                <a:cs typeface="Arial MT"/>
              </a:rPr>
              <a:t>Автоматизированный прием, источники данных ограничены</a:t>
            </a:r>
            <a:endParaRPr sz="800" dirty="0">
              <a:latin typeface="Arial MT"/>
              <a:cs typeface="Arial MT"/>
            </a:endParaRPr>
          </a:p>
        </p:txBody>
      </p:sp>
      <p:sp>
        <p:nvSpPr>
          <p:cNvPr id="64" name="object 45"/>
          <p:cNvSpPr txBox="1"/>
          <p:nvPr/>
        </p:nvSpPr>
        <p:spPr>
          <a:xfrm>
            <a:off x="4412994" y="4628276"/>
            <a:ext cx="2536827" cy="410369"/>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ОБНАРУЖЕНИЕ УГРОЗ</a:t>
            </a:r>
          </a:p>
          <a:p>
            <a:pPr marL="12700">
              <a:lnSpc>
                <a:spcPct val="100000"/>
              </a:lnSpc>
              <a:spcBef>
                <a:spcPts val="100"/>
              </a:spcBef>
            </a:pPr>
            <a:r>
              <a:rPr lang="ru-RU" sz="800" spc="-20" dirty="0">
                <a:solidFill>
                  <a:srgbClr val="474F58"/>
                </a:solidFill>
                <a:latin typeface="Arial MT"/>
                <a:cs typeface="Arial MT"/>
              </a:rPr>
              <a:t>Ручной анализ, оповещения и информационные панели</a:t>
            </a:r>
            <a:endParaRPr sz="800" dirty="0">
              <a:latin typeface="Arial MT"/>
              <a:cs typeface="Arial MT"/>
            </a:endParaRPr>
          </a:p>
        </p:txBody>
      </p:sp>
      <p:sp>
        <p:nvSpPr>
          <p:cNvPr id="65" name="object 46"/>
          <p:cNvSpPr txBox="1"/>
          <p:nvPr/>
        </p:nvSpPr>
        <p:spPr>
          <a:xfrm>
            <a:off x="4413914" y="5135302"/>
            <a:ext cx="2492136" cy="397545"/>
          </a:xfrm>
          <a:prstGeom prst="rect">
            <a:avLst/>
          </a:prstGeom>
        </p:spPr>
        <p:txBody>
          <a:bodyPr vert="horz" wrap="square" lIns="0" tIns="12700" rIns="0" bIns="0" rtlCol="0">
            <a:spAutoFit/>
          </a:bodyPr>
          <a:lstStyle/>
          <a:p>
            <a:pPr marL="12700">
              <a:lnSpc>
                <a:spcPct val="100000"/>
              </a:lnSpc>
              <a:spcBef>
                <a:spcPts val="100"/>
              </a:spcBef>
            </a:pPr>
            <a:r>
              <a:rPr lang="ru-RU" sz="900" dirty="0">
                <a:solidFill>
                  <a:srgbClr val="A6AFBD"/>
                </a:solidFill>
                <a:latin typeface="Trebuchet MS"/>
                <a:cs typeface="Trebuchet MS"/>
              </a:rPr>
              <a:t>РЕАГИРОВАНИЕ НА ИНЦИДЕНТ</a:t>
            </a:r>
            <a:endParaRPr sz="900" dirty="0">
              <a:latin typeface="Trebuchet MS"/>
              <a:cs typeface="Trebuchet MS"/>
            </a:endParaRPr>
          </a:p>
          <a:p>
            <a:pPr marL="12700">
              <a:lnSpc>
                <a:spcPct val="100000"/>
              </a:lnSpc>
              <a:spcBef>
                <a:spcPts val="20"/>
              </a:spcBef>
            </a:pPr>
            <a:r>
              <a:rPr lang="ru-RU" sz="800" dirty="0">
                <a:solidFill>
                  <a:srgbClr val="474F58"/>
                </a:solidFill>
                <a:latin typeface="Arial MT"/>
                <a:cs typeface="Arial MT"/>
              </a:rPr>
              <a:t>Ограниченный интерфейс с нижестоящими системами</a:t>
            </a:r>
            <a:endParaRPr sz="800" dirty="0">
              <a:latin typeface="Arial MT"/>
              <a:cs typeface="Arial MT"/>
            </a:endParaRPr>
          </a:p>
        </p:txBody>
      </p:sp>
      <p:sp>
        <p:nvSpPr>
          <p:cNvPr id="66" name="object 47"/>
          <p:cNvSpPr txBox="1"/>
          <p:nvPr/>
        </p:nvSpPr>
        <p:spPr>
          <a:xfrm>
            <a:off x="4393690" y="5632847"/>
            <a:ext cx="2512359" cy="274434"/>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ПАНЕЛИ И ВИЗУАЛИЗАЦИИ</a:t>
            </a:r>
          </a:p>
          <a:p>
            <a:pPr marL="12700">
              <a:lnSpc>
                <a:spcPct val="100000"/>
              </a:lnSpc>
              <a:spcBef>
                <a:spcPts val="20"/>
              </a:spcBef>
            </a:pPr>
            <a:r>
              <a:rPr lang="ru-RU" sz="800" spc="-15" dirty="0">
                <a:solidFill>
                  <a:srgbClr val="474F58"/>
                </a:solidFill>
                <a:latin typeface="Arial MT"/>
                <a:cs typeface="Arial MT"/>
              </a:rPr>
              <a:t>Обычно ограниченный набор готовых визуализаций</a:t>
            </a:r>
            <a:endParaRPr sz="800" dirty="0">
              <a:latin typeface="Arial MT"/>
              <a:cs typeface="Arial MT"/>
            </a:endParaRPr>
          </a:p>
        </p:txBody>
      </p:sp>
      <p:sp>
        <p:nvSpPr>
          <p:cNvPr id="67" name="object 48"/>
          <p:cNvSpPr txBox="1"/>
          <p:nvPr/>
        </p:nvSpPr>
        <p:spPr>
          <a:xfrm>
            <a:off x="7375651" y="3570367"/>
            <a:ext cx="2350135" cy="287258"/>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МАСШТАБИРУЕМОСТЬ</a:t>
            </a:r>
          </a:p>
          <a:p>
            <a:pPr marL="12700">
              <a:lnSpc>
                <a:spcPct val="100000"/>
              </a:lnSpc>
              <a:spcBef>
                <a:spcPts val="100"/>
              </a:spcBef>
            </a:pPr>
            <a:r>
              <a:rPr lang="ru-RU" sz="800" spc="-30" dirty="0">
                <a:solidFill>
                  <a:srgbClr val="474F58"/>
                </a:solidFill>
                <a:latin typeface="Arial MT"/>
                <a:cs typeface="Arial MT"/>
              </a:rPr>
              <a:t>На основе озера данных, неограниченный масштаб</a:t>
            </a:r>
            <a:endParaRPr sz="800" dirty="0">
              <a:latin typeface="Arial MT"/>
              <a:cs typeface="Arial MT"/>
            </a:endParaRPr>
          </a:p>
        </p:txBody>
      </p:sp>
      <p:sp>
        <p:nvSpPr>
          <p:cNvPr id="68" name="object 49"/>
          <p:cNvSpPr txBox="1"/>
          <p:nvPr/>
        </p:nvSpPr>
        <p:spPr>
          <a:xfrm>
            <a:off x="7375651" y="3964066"/>
            <a:ext cx="2464607" cy="410369"/>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ИСТОРИЧЕСКИЕ ДАННЫЕ</a:t>
            </a:r>
          </a:p>
          <a:p>
            <a:pPr marL="12700">
              <a:lnSpc>
                <a:spcPct val="100000"/>
              </a:lnSpc>
              <a:spcBef>
                <a:spcPts val="100"/>
              </a:spcBef>
            </a:pPr>
            <a:r>
              <a:rPr lang="ru-RU" sz="800" spc="-5" dirty="0">
                <a:solidFill>
                  <a:srgbClr val="474F58"/>
                </a:solidFill>
                <a:latin typeface="Arial MT"/>
                <a:cs typeface="Arial MT"/>
              </a:rPr>
              <a:t>Неограниченное хранение исторических данных, включая новые источники данных, такие как облако</a:t>
            </a:r>
            <a:endParaRPr sz="800" dirty="0">
              <a:latin typeface="Arial MT"/>
              <a:cs typeface="Arial MT"/>
            </a:endParaRPr>
          </a:p>
        </p:txBody>
      </p:sp>
      <p:sp>
        <p:nvSpPr>
          <p:cNvPr id="69" name="object 50"/>
          <p:cNvSpPr txBox="1"/>
          <p:nvPr/>
        </p:nvSpPr>
        <p:spPr>
          <a:xfrm>
            <a:off x="7375651" y="4484767"/>
            <a:ext cx="2295352" cy="287258"/>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СБОР ДАННЫХ</a:t>
            </a:r>
          </a:p>
          <a:p>
            <a:pPr marL="12700">
              <a:lnSpc>
                <a:spcPct val="100000"/>
              </a:lnSpc>
              <a:spcBef>
                <a:spcPts val="100"/>
              </a:spcBef>
            </a:pPr>
            <a:r>
              <a:rPr lang="ru-RU" sz="800" spc="-55" dirty="0">
                <a:solidFill>
                  <a:srgbClr val="474F58"/>
                </a:solidFill>
                <a:latin typeface="Arial MT"/>
                <a:cs typeface="Arial MT"/>
              </a:rPr>
              <a:t>Автоматический прием любого источника данных</a:t>
            </a:r>
            <a:endParaRPr sz="800" dirty="0">
              <a:latin typeface="Arial MT"/>
              <a:cs typeface="Arial MT"/>
            </a:endParaRPr>
          </a:p>
        </p:txBody>
      </p:sp>
      <p:sp>
        <p:nvSpPr>
          <p:cNvPr id="70" name="object 51"/>
          <p:cNvSpPr txBox="1"/>
          <p:nvPr/>
        </p:nvSpPr>
        <p:spPr>
          <a:xfrm>
            <a:off x="7375651" y="4878466"/>
            <a:ext cx="2330832" cy="410369"/>
          </a:xfrm>
          <a:prstGeom prst="rect">
            <a:avLst/>
          </a:prstGeom>
        </p:spPr>
        <p:txBody>
          <a:bodyPr vert="horz" wrap="square" lIns="0" tIns="12700" rIns="0" bIns="0" rtlCol="0">
            <a:spAutoFit/>
          </a:bodyPr>
          <a:lstStyle/>
          <a:p>
            <a:pPr marL="12700">
              <a:lnSpc>
                <a:spcPct val="100000"/>
              </a:lnSpc>
              <a:spcBef>
                <a:spcPts val="100"/>
              </a:spcBef>
            </a:pPr>
            <a:r>
              <a:rPr lang="ru-RU" sz="900" spc="10" dirty="0">
                <a:solidFill>
                  <a:srgbClr val="A6AFBD"/>
                </a:solidFill>
                <a:latin typeface="Trebuchet MS"/>
                <a:cs typeface="Trebuchet MS"/>
              </a:rPr>
              <a:t>ОБНАРУЖЕНИЕ УГРОЗ</a:t>
            </a:r>
          </a:p>
          <a:p>
            <a:pPr marL="12700">
              <a:lnSpc>
                <a:spcPct val="100000"/>
              </a:lnSpc>
              <a:spcBef>
                <a:spcPts val="100"/>
              </a:spcBef>
            </a:pPr>
            <a:r>
              <a:rPr lang="ru-RU" sz="800" spc="-55" dirty="0">
                <a:solidFill>
                  <a:srgbClr val="474F58"/>
                </a:solidFill>
                <a:latin typeface="Arial MT"/>
                <a:cs typeface="Arial MT"/>
              </a:rPr>
              <a:t>Автоматизировано, на основе машинного обучения и поведенческого профилирования</a:t>
            </a:r>
            <a:endParaRPr sz="800" dirty="0">
              <a:latin typeface="Arial MT"/>
              <a:cs typeface="Arial MT"/>
            </a:endParaRPr>
          </a:p>
        </p:txBody>
      </p:sp>
      <p:sp>
        <p:nvSpPr>
          <p:cNvPr id="71" name="object 52"/>
          <p:cNvSpPr txBox="1"/>
          <p:nvPr/>
        </p:nvSpPr>
        <p:spPr>
          <a:xfrm>
            <a:off x="7375651" y="5399166"/>
            <a:ext cx="2048510" cy="414020"/>
          </a:xfrm>
          <a:prstGeom prst="rect">
            <a:avLst/>
          </a:prstGeom>
        </p:spPr>
        <p:txBody>
          <a:bodyPr vert="horz" wrap="square" lIns="0" tIns="12700" rIns="0" bIns="0" rtlCol="0">
            <a:spAutoFit/>
          </a:bodyPr>
          <a:lstStyle/>
          <a:p>
            <a:pPr marL="12700">
              <a:lnSpc>
                <a:spcPct val="100000"/>
              </a:lnSpc>
              <a:spcBef>
                <a:spcPts val="100"/>
              </a:spcBef>
            </a:pPr>
            <a:r>
              <a:rPr lang="ru-RU" sz="900" dirty="0">
                <a:solidFill>
                  <a:srgbClr val="A6AFBD"/>
                </a:solidFill>
                <a:latin typeface="Trebuchet MS"/>
                <a:cs typeface="Trebuchet MS"/>
              </a:rPr>
              <a:t>РЕАГИРОВАНИЕ НА ИНЦИДЕНТ</a:t>
            </a:r>
            <a:endParaRPr sz="900" dirty="0">
              <a:latin typeface="Trebuchet MS"/>
              <a:cs typeface="Trebuchet MS"/>
            </a:endParaRPr>
          </a:p>
          <a:p>
            <a:pPr marL="12700" marR="5080">
              <a:lnSpc>
                <a:spcPts val="1000"/>
              </a:lnSpc>
              <a:spcBef>
                <a:spcPts val="20"/>
              </a:spcBef>
            </a:pPr>
            <a:r>
              <a:rPr lang="ru-RU" sz="800" spc="-10" dirty="0">
                <a:solidFill>
                  <a:srgbClr val="474F58"/>
                </a:solidFill>
                <a:latin typeface="Arial MT"/>
                <a:cs typeface="Arial MT"/>
              </a:rPr>
              <a:t>Интегрируется с инструментами ИТ и безопасности, полные возможности SOAR</a:t>
            </a:r>
            <a:endParaRPr sz="800" dirty="0">
              <a:latin typeface="Arial MT"/>
              <a:cs typeface="Arial MT"/>
            </a:endParaRPr>
          </a:p>
        </p:txBody>
      </p:sp>
      <p:sp>
        <p:nvSpPr>
          <p:cNvPr id="72" name="object 53"/>
          <p:cNvSpPr txBox="1"/>
          <p:nvPr/>
        </p:nvSpPr>
        <p:spPr>
          <a:xfrm>
            <a:off x="7375651" y="5919866"/>
            <a:ext cx="2330832" cy="274434"/>
          </a:xfrm>
          <a:prstGeom prst="rect">
            <a:avLst/>
          </a:prstGeom>
        </p:spPr>
        <p:txBody>
          <a:bodyPr vert="horz" wrap="square" lIns="0" tIns="12700" rIns="0" bIns="0" rtlCol="0">
            <a:spAutoFit/>
          </a:bodyPr>
          <a:lstStyle/>
          <a:p>
            <a:pPr marL="12700">
              <a:spcBef>
                <a:spcPts val="100"/>
              </a:spcBef>
            </a:pPr>
            <a:r>
              <a:rPr lang="ru-RU" sz="900" spc="-10" dirty="0">
                <a:solidFill>
                  <a:srgbClr val="A6AFBD"/>
                </a:solidFill>
                <a:latin typeface="Trebuchet MS"/>
                <a:cs typeface="Trebuchet MS"/>
              </a:rPr>
              <a:t>ПАНЕЛИ И ВИЗУАЛИЗАЦИИ</a:t>
            </a:r>
          </a:p>
          <a:p>
            <a:pPr marL="12700">
              <a:lnSpc>
                <a:spcPct val="100000"/>
              </a:lnSpc>
              <a:spcBef>
                <a:spcPts val="20"/>
              </a:spcBef>
            </a:pPr>
            <a:r>
              <a:rPr lang="ru-RU" sz="800" spc="-70" dirty="0">
                <a:solidFill>
                  <a:srgbClr val="474F58"/>
                </a:solidFill>
                <a:latin typeface="Arial MT"/>
                <a:cs typeface="Arial MT"/>
              </a:rPr>
              <a:t>Полное исследование данных бизнес-аналитики (BI)</a:t>
            </a:r>
            <a:endParaRPr sz="800" dirty="0">
              <a:latin typeface="Arial MT"/>
              <a:cs typeface="Arial MT"/>
            </a:endParaRPr>
          </a:p>
        </p:txBody>
      </p:sp>
      <p:pic>
        <p:nvPicPr>
          <p:cNvPr id="73" name="object 55"/>
          <p:cNvPicPr/>
          <p:nvPr/>
        </p:nvPicPr>
        <p:blipFill>
          <a:blip r:embed="rId6" cstate="print"/>
          <a:stretch>
            <a:fillRect/>
          </a:stretch>
        </p:blipFill>
        <p:spPr>
          <a:xfrm>
            <a:off x="4465507" y="1614627"/>
            <a:ext cx="697616" cy="619483"/>
          </a:xfrm>
          <a:prstGeom prst="rect">
            <a:avLst/>
          </a:prstGeom>
        </p:spPr>
      </p:pic>
      <p:pic>
        <p:nvPicPr>
          <p:cNvPr id="74" name="object 56"/>
          <p:cNvPicPr/>
          <p:nvPr/>
        </p:nvPicPr>
        <p:blipFill>
          <a:blip r:embed="rId7" cstate="print"/>
          <a:stretch>
            <a:fillRect/>
          </a:stretch>
        </p:blipFill>
        <p:spPr>
          <a:xfrm>
            <a:off x="7369587" y="1629776"/>
            <a:ext cx="773622" cy="589182"/>
          </a:xfrm>
          <a:prstGeom prst="rect">
            <a:avLst/>
          </a:prstGeom>
        </p:spPr>
      </p:pic>
      <p:sp>
        <p:nvSpPr>
          <p:cNvPr id="75" name="object 57"/>
          <p:cNvSpPr txBox="1"/>
          <p:nvPr/>
        </p:nvSpPr>
        <p:spPr>
          <a:xfrm>
            <a:off x="2411632" y="1575132"/>
            <a:ext cx="982979" cy="444994"/>
          </a:xfrm>
          <a:prstGeom prst="rect">
            <a:avLst/>
          </a:prstGeom>
        </p:spPr>
        <p:txBody>
          <a:bodyPr vert="horz" wrap="square" lIns="0" tIns="57150" rIns="0" bIns="0" rtlCol="0">
            <a:spAutoFit/>
          </a:bodyPr>
          <a:lstStyle/>
          <a:p>
            <a:pPr marL="12700">
              <a:lnSpc>
                <a:spcPct val="100000"/>
              </a:lnSpc>
              <a:spcBef>
                <a:spcPts val="450"/>
              </a:spcBef>
            </a:pPr>
            <a:r>
              <a:rPr lang="ru-RU" sz="900" spc="15" dirty="0">
                <a:solidFill>
                  <a:srgbClr val="6ABA4F"/>
                </a:solidFill>
                <a:latin typeface="Trebuchet MS"/>
                <a:cs typeface="Trebuchet MS"/>
              </a:rPr>
              <a:t>ПОКОЛЕНИЕ</a:t>
            </a:r>
            <a:r>
              <a:rPr sz="900" spc="-60" dirty="0">
                <a:solidFill>
                  <a:srgbClr val="6ABA4F"/>
                </a:solidFill>
                <a:latin typeface="Trebuchet MS"/>
                <a:cs typeface="Trebuchet MS"/>
              </a:rPr>
              <a:t> </a:t>
            </a:r>
            <a:r>
              <a:rPr sz="900" spc="-10" dirty="0">
                <a:solidFill>
                  <a:srgbClr val="6ABA4F"/>
                </a:solidFill>
                <a:latin typeface="Trebuchet MS"/>
                <a:cs typeface="Trebuchet MS"/>
              </a:rPr>
              <a:t>I</a:t>
            </a:r>
            <a:endParaRPr sz="900" dirty="0">
              <a:latin typeface="Trebuchet MS"/>
              <a:cs typeface="Trebuchet MS"/>
            </a:endParaRPr>
          </a:p>
          <a:p>
            <a:pPr marL="12700">
              <a:lnSpc>
                <a:spcPct val="100000"/>
              </a:lnSpc>
              <a:spcBef>
                <a:spcPts val="470"/>
              </a:spcBef>
            </a:pPr>
            <a:r>
              <a:rPr lang="ru-RU" sz="1200" spc="20" dirty="0">
                <a:solidFill>
                  <a:srgbClr val="474F58"/>
                </a:solidFill>
                <a:latin typeface="Trebuchet MS"/>
                <a:cs typeface="Trebuchet MS"/>
              </a:rPr>
              <a:t>Ранний</a:t>
            </a:r>
            <a:r>
              <a:rPr sz="1200" spc="-80" dirty="0">
                <a:solidFill>
                  <a:srgbClr val="474F58"/>
                </a:solidFill>
                <a:latin typeface="Trebuchet MS"/>
                <a:cs typeface="Trebuchet MS"/>
              </a:rPr>
              <a:t> </a:t>
            </a:r>
            <a:r>
              <a:rPr sz="1200" spc="50" dirty="0">
                <a:solidFill>
                  <a:srgbClr val="474F58"/>
                </a:solidFill>
                <a:latin typeface="Trebuchet MS"/>
                <a:cs typeface="Trebuchet MS"/>
              </a:rPr>
              <a:t>SIEM</a:t>
            </a:r>
            <a:endParaRPr sz="1200" dirty="0">
              <a:latin typeface="Trebuchet MS"/>
              <a:cs typeface="Trebuchet MS"/>
            </a:endParaRPr>
          </a:p>
        </p:txBody>
      </p:sp>
      <p:sp>
        <p:nvSpPr>
          <p:cNvPr id="76" name="object 58"/>
          <p:cNvSpPr txBox="1"/>
          <p:nvPr/>
        </p:nvSpPr>
        <p:spPr>
          <a:xfrm>
            <a:off x="5388004" y="1575132"/>
            <a:ext cx="1497291" cy="628015"/>
          </a:xfrm>
          <a:prstGeom prst="rect">
            <a:avLst/>
          </a:prstGeom>
        </p:spPr>
        <p:txBody>
          <a:bodyPr vert="horz" wrap="square" lIns="0" tIns="57150" rIns="0" bIns="0" rtlCol="0">
            <a:spAutoFit/>
          </a:bodyPr>
          <a:lstStyle/>
          <a:p>
            <a:pPr marL="12700">
              <a:lnSpc>
                <a:spcPct val="100000"/>
              </a:lnSpc>
              <a:spcBef>
                <a:spcPts val="450"/>
              </a:spcBef>
            </a:pPr>
            <a:r>
              <a:rPr lang="ru-RU" sz="900" spc="15" dirty="0">
                <a:solidFill>
                  <a:srgbClr val="6ABA4F"/>
                </a:solidFill>
                <a:latin typeface="Trebuchet MS"/>
                <a:cs typeface="Trebuchet MS"/>
              </a:rPr>
              <a:t>ПОКОЛЕНИЕ</a:t>
            </a:r>
            <a:r>
              <a:rPr sz="900" spc="-60" dirty="0">
                <a:solidFill>
                  <a:srgbClr val="6ABA4F"/>
                </a:solidFill>
                <a:latin typeface="Trebuchet MS"/>
                <a:cs typeface="Trebuchet MS"/>
              </a:rPr>
              <a:t> </a:t>
            </a:r>
            <a:r>
              <a:rPr sz="900" spc="-10" dirty="0">
                <a:solidFill>
                  <a:srgbClr val="6ABA4F"/>
                </a:solidFill>
                <a:latin typeface="Trebuchet MS"/>
                <a:cs typeface="Trebuchet MS"/>
              </a:rPr>
              <a:t>II</a:t>
            </a:r>
            <a:endParaRPr sz="900" dirty="0">
              <a:latin typeface="Trebuchet MS"/>
              <a:cs typeface="Trebuchet MS"/>
            </a:endParaRPr>
          </a:p>
          <a:p>
            <a:pPr marL="12700">
              <a:lnSpc>
                <a:spcPct val="100000"/>
              </a:lnSpc>
              <a:spcBef>
                <a:spcPts val="470"/>
              </a:spcBef>
            </a:pPr>
            <a:r>
              <a:rPr lang="en-US" sz="1200" spc="15" dirty="0">
                <a:solidFill>
                  <a:srgbClr val="474F58"/>
                </a:solidFill>
                <a:latin typeface="Trebuchet MS"/>
                <a:cs typeface="Trebuchet MS"/>
              </a:rPr>
              <a:t>SIEM-</a:t>
            </a:r>
            <a:r>
              <a:rPr lang="ru-RU" sz="1200" spc="15" dirty="0">
                <a:solidFill>
                  <a:srgbClr val="474F58"/>
                </a:solidFill>
                <a:latin typeface="Trebuchet MS"/>
                <a:cs typeface="Trebuchet MS"/>
              </a:rPr>
              <a:t>система больших данных</a:t>
            </a:r>
            <a:endParaRPr sz="1200" dirty="0">
              <a:latin typeface="Trebuchet MS"/>
              <a:cs typeface="Trebuchet MS"/>
            </a:endParaRPr>
          </a:p>
        </p:txBody>
      </p:sp>
      <p:sp>
        <p:nvSpPr>
          <p:cNvPr id="77" name="object 59"/>
          <p:cNvSpPr txBox="1"/>
          <p:nvPr/>
        </p:nvSpPr>
        <p:spPr>
          <a:xfrm>
            <a:off x="8309512" y="1575133"/>
            <a:ext cx="1616681" cy="632224"/>
          </a:xfrm>
          <a:prstGeom prst="rect">
            <a:avLst/>
          </a:prstGeom>
        </p:spPr>
        <p:txBody>
          <a:bodyPr vert="horz" wrap="square" lIns="0" tIns="57150" rIns="0" bIns="0" rtlCol="0">
            <a:spAutoFit/>
          </a:bodyPr>
          <a:lstStyle/>
          <a:p>
            <a:pPr marL="12700">
              <a:lnSpc>
                <a:spcPct val="100000"/>
              </a:lnSpc>
              <a:spcBef>
                <a:spcPts val="450"/>
              </a:spcBef>
            </a:pPr>
            <a:r>
              <a:rPr lang="ru-RU" sz="900" spc="15" dirty="0">
                <a:solidFill>
                  <a:srgbClr val="6ABA4F"/>
                </a:solidFill>
                <a:latin typeface="Trebuchet MS"/>
                <a:cs typeface="Trebuchet MS"/>
              </a:rPr>
              <a:t>ПОКОЛЕНИЕ</a:t>
            </a:r>
            <a:r>
              <a:rPr sz="900" spc="-60" dirty="0">
                <a:solidFill>
                  <a:srgbClr val="6ABA4F"/>
                </a:solidFill>
                <a:latin typeface="Trebuchet MS"/>
                <a:cs typeface="Trebuchet MS"/>
              </a:rPr>
              <a:t> </a:t>
            </a:r>
            <a:r>
              <a:rPr sz="900" spc="-10" dirty="0">
                <a:solidFill>
                  <a:srgbClr val="6ABA4F"/>
                </a:solidFill>
                <a:latin typeface="Trebuchet MS"/>
                <a:cs typeface="Trebuchet MS"/>
              </a:rPr>
              <a:t>III</a:t>
            </a:r>
            <a:endParaRPr sz="900" dirty="0">
              <a:latin typeface="Trebuchet MS"/>
              <a:cs typeface="Trebuchet MS"/>
            </a:endParaRPr>
          </a:p>
          <a:p>
            <a:pPr marL="12700" marR="5080">
              <a:lnSpc>
                <a:spcPts val="1400"/>
              </a:lnSpc>
              <a:spcBef>
                <a:spcPts val="550"/>
              </a:spcBef>
            </a:pPr>
            <a:r>
              <a:rPr lang="ru-RU" sz="1200" spc="20" dirty="0">
                <a:solidFill>
                  <a:srgbClr val="474F58"/>
                </a:solidFill>
                <a:latin typeface="Trebuchet MS"/>
                <a:cs typeface="Trebuchet MS"/>
              </a:rPr>
              <a:t>Автоматизация и машинное обучение</a:t>
            </a:r>
            <a:endParaRPr sz="1200" dirty="0">
              <a:latin typeface="Trebuchet MS"/>
              <a:cs typeface="Trebuchet MS"/>
            </a:endParaRPr>
          </a:p>
        </p:txBody>
      </p:sp>
      <p:grpSp>
        <p:nvGrpSpPr>
          <p:cNvPr id="78" name="object 60"/>
          <p:cNvGrpSpPr/>
          <p:nvPr/>
        </p:nvGrpSpPr>
        <p:grpSpPr>
          <a:xfrm>
            <a:off x="2578607" y="1025669"/>
            <a:ext cx="5971540" cy="154305"/>
            <a:chOff x="2029967" y="1842518"/>
            <a:chExt cx="5971540" cy="154305"/>
          </a:xfrm>
        </p:grpSpPr>
        <p:sp>
          <p:nvSpPr>
            <p:cNvPr id="79" name="object 61"/>
            <p:cNvSpPr/>
            <p:nvPr/>
          </p:nvSpPr>
          <p:spPr>
            <a:xfrm>
              <a:off x="2052827" y="1866138"/>
              <a:ext cx="5926455" cy="127635"/>
            </a:xfrm>
            <a:custGeom>
              <a:avLst/>
              <a:gdLst/>
              <a:ahLst/>
              <a:cxnLst/>
              <a:rect l="l" t="t" r="r" b="b"/>
              <a:pathLst>
                <a:path w="5926455" h="127635">
                  <a:moveTo>
                    <a:pt x="0" y="127253"/>
                  </a:moveTo>
                  <a:lnTo>
                    <a:pt x="0" y="0"/>
                  </a:lnTo>
                  <a:lnTo>
                    <a:pt x="5925934" y="0"/>
                  </a:lnTo>
                  <a:lnTo>
                    <a:pt x="5925934" y="127253"/>
                  </a:lnTo>
                </a:path>
              </a:pathLst>
            </a:custGeom>
            <a:ln w="6350">
              <a:solidFill>
                <a:srgbClr val="D7DCE0"/>
              </a:solidFill>
            </a:ln>
          </p:spPr>
          <p:txBody>
            <a:bodyPr wrap="square" lIns="0" tIns="0" rIns="0" bIns="0" rtlCol="0"/>
            <a:lstStyle/>
            <a:p>
              <a:endParaRPr/>
            </a:p>
          </p:txBody>
        </p:sp>
        <p:sp>
          <p:nvSpPr>
            <p:cNvPr id="80" name="object 62"/>
            <p:cNvSpPr/>
            <p:nvPr/>
          </p:nvSpPr>
          <p:spPr>
            <a:xfrm>
              <a:off x="2029968" y="1842528"/>
              <a:ext cx="5971540" cy="45720"/>
            </a:xfrm>
            <a:custGeom>
              <a:avLst/>
              <a:gdLst/>
              <a:ahLst/>
              <a:cxnLst/>
              <a:rect l="l" t="t" r="r" b="b"/>
              <a:pathLst>
                <a:path w="5971540" h="45719">
                  <a:moveTo>
                    <a:pt x="45720" y="22860"/>
                  </a:moveTo>
                  <a:lnTo>
                    <a:pt x="43916" y="13957"/>
                  </a:lnTo>
                  <a:lnTo>
                    <a:pt x="39014" y="6692"/>
                  </a:lnTo>
                  <a:lnTo>
                    <a:pt x="31750" y="1790"/>
                  </a:lnTo>
                  <a:lnTo>
                    <a:pt x="22860" y="0"/>
                  </a:lnTo>
                  <a:lnTo>
                    <a:pt x="13957" y="1790"/>
                  </a:lnTo>
                  <a:lnTo>
                    <a:pt x="6692" y="6692"/>
                  </a:lnTo>
                  <a:lnTo>
                    <a:pt x="1790" y="13957"/>
                  </a:lnTo>
                  <a:lnTo>
                    <a:pt x="0" y="22860"/>
                  </a:lnTo>
                  <a:lnTo>
                    <a:pt x="1790" y="31750"/>
                  </a:lnTo>
                  <a:lnTo>
                    <a:pt x="6692" y="39014"/>
                  </a:lnTo>
                  <a:lnTo>
                    <a:pt x="13957" y="43916"/>
                  </a:lnTo>
                  <a:lnTo>
                    <a:pt x="22860" y="45720"/>
                  </a:lnTo>
                  <a:lnTo>
                    <a:pt x="31750" y="43916"/>
                  </a:lnTo>
                  <a:lnTo>
                    <a:pt x="39014" y="39014"/>
                  </a:lnTo>
                  <a:lnTo>
                    <a:pt x="43916" y="31750"/>
                  </a:lnTo>
                  <a:lnTo>
                    <a:pt x="45720" y="22860"/>
                  </a:lnTo>
                  <a:close/>
                </a:path>
                <a:path w="5971540" h="45719">
                  <a:moveTo>
                    <a:pt x="5971032" y="22860"/>
                  </a:moveTo>
                  <a:lnTo>
                    <a:pt x="5969228" y="13957"/>
                  </a:lnTo>
                  <a:lnTo>
                    <a:pt x="5964326" y="6692"/>
                  </a:lnTo>
                  <a:lnTo>
                    <a:pt x="5957062" y="1790"/>
                  </a:lnTo>
                  <a:lnTo>
                    <a:pt x="5948172" y="0"/>
                  </a:lnTo>
                  <a:lnTo>
                    <a:pt x="5939269" y="1790"/>
                  </a:lnTo>
                  <a:lnTo>
                    <a:pt x="5932005" y="6692"/>
                  </a:lnTo>
                  <a:lnTo>
                    <a:pt x="5927102" y="13957"/>
                  </a:lnTo>
                  <a:lnTo>
                    <a:pt x="5925312" y="22860"/>
                  </a:lnTo>
                  <a:lnTo>
                    <a:pt x="5927102" y="31750"/>
                  </a:lnTo>
                  <a:lnTo>
                    <a:pt x="5932005" y="39014"/>
                  </a:lnTo>
                  <a:lnTo>
                    <a:pt x="5939269" y="43916"/>
                  </a:lnTo>
                  <a:lnTo>
                    <a:pt x="5948172" y="45720"/>
                  </a:lnTo>
                  <a:lnTo>
                    <a:pt x="5957062" y="43916"/>
                  </a:lnTo>
                  <a:lnTo>
                    <a:pt x="5964326" y="39014"/>
                  </a:lnTo>
                  <a:lnTo>
                    <a:pt x="5969228" y="31750"/>
                  </a:lnTo>
                  <a:lnTo>
                    <a:pt x="5971032" y="22860"/>
                  </a:lnTo>
                  <a:close/>
                </a:path>
              </a:pathLst>
            </a:custGeom>
            <a:solidFill>
              <a:srgbClr val="D7DCE0"/>
            </a:solidFill>
          </p:spPr>
          <p:txBody>
            <a:bodyPr wrap="square" lIns="0" tIns="0" rIns="0" bIns="0" rtlCol="0"/>
            <a:lstStyle/>
            <a:p>
              <a:endParaRPr/>
            </a:p>
          </p:txBody>
        </p:sp>
        <p:sp>
          <p:nvSpPr>
            <p:cNvPr id="81" name="object 63"/>
            <p:cNvSpPr/>
            <p:nvPr/>
          </p:nvSpPr>
          <p:spPr>
            <a:xfrm>
              <a:off x="5018970" y="1865374"/>
              <a:ext cx="0" cy="128270"/>
            </a:xfrm>
            <a:custGeom>
              <a:avLst/>
              <a:gdLst/>
              <a:ahLst/>
              <a:cxnLst/>
              <a:rect l="l" t="t" r="r" b="b"/>
              <a:pathLst>
                <a:path h="128269">
                  <a:moveTo>
                    <a:pt x="0" y="0"/>
                  </a:moveTo>
                  <a:lnTo>
                    <a:pt x="0" y="128016"/>
                  </a:lnTo>
                </a:path>
              </a:pathLst>
            </a:custGeom>
            <a:ln w="6350">
              <a:solidFill>
                <a:srgbClr val="D7DCE0"/>
              </a:solidFill>
            </a:ln>
          </p:spPr>
          <p:txBody>
            <a:bodyPr wrap="square" lIns="0" tIns="0" rIns="0" bIns="0" rtlCol="0"/>
            <a:lstStyle/>
            <a:p>
              <a:endParaRPr/>
            </a:p>
          </p:txBody>
        </p:sp>
        <p:sp>
          <p:nvSpPr>
            <p:cNvPr id="82" name="object 64"/>
            <p:cNvSpPr/>
            <p:nvPr/>
          </p:nvSpPr>
          <p:spPr>
            <a:xfrm>
              <a:off x="4997195" y="1842518"/>
              <a:ext cx="45720" cy="45720"/>
            </a:xfrm>
            <a:custGeom>
              <a:avLst/>
              <a:gdLst/>
              <a:ahLst/>
              <a:cxnLst/>
              <a:rect l="l" t="t" r="r" b="b"/>
              <a:pathLst>
                <a:path w="45720" h="45719">
                  <a:moveTo>
                    <a:pt x="22860" y="0"/>
                  </a:moveTo>
                  <a:lnTo>
                    <a:pt x="13962" y="1796"/>
                  </a:lnTo>
                  <a:lnTo>
                    <a:pt x="6696" y="6696"/>
                  </a:lnTo>
                  <a:lnTo>
                    <a:pt x="1796" y="13962"/>
                  </a:lnTo>
                  <a:lnTo>
                    <a:pt x="0" y="22860"/>
                  </a:lnTo>
                  <a:lnTo>
                    <a:pt x="1796" y="31757"/>
                  </a:lnTo>
                  <a:lnTo>
                    <a:pt x="6696" y="39023"/>
                  </a:lnTo>
                  <a:lnTo>
                    <a:pt x="13962" y="43923"/>
                  </a:lnTo>
                  <a:lnTo>
                    <a:pt x="22860" y="45720"/>
                  </a:lnTo>
                  <a:lnTo>
                    <a:pt x="31757" y="43923"/>
                  </a:lnTo>
                  <a:lnTo>
                    <a:pt x="39023" y="39023"/>
                  </a:lnTo>
                  <a:lnTo>
                    <a:pt x="43923" y="31757"/>
                  </a:lnTo>
                  <a:lnTo>
                    <a:pt x="45720" y="22860"/>
                  </a:lnTo>
                  <a:lnTo>
                    <a:pt x="43923" y="13962"/>
                  </a:lnTo>
                  <a:lnTo>
                    <a:pt x="39023" y="6696"/>
                  </a:lnTo>
                  <a:lnTo>
                    <a:pt x="31757" y="1796"/>
                  </a:lnTo>
                  <a:lnTo>
                    <a:pt x="22860" y="0"/>
                  </a:lnTo>
                  <a:close/>
                </a:path>
              </a:pathLst>
            </a:custGeom>
            <a:solidFill>
              <a:srgbClr val="D7DCE0"/>
            </a:solidFill>
          </p:spPr>
          <p:txBody>
            <a:bodyPr wrap="square" lIns="0" tIns="0" rIns="0" bIns="0" rtlCol="0"/>
            <a:lstStyle/>
            <a:p>
              <a:endParaRPr/>
            </a:p>
          </p:txBody>
        </p:sp>
      </p:grpSp>
    </p:spTree>
    <p:extLst>
      <p:ext uri="{BB962C8B-B14F-4D97-AF65-F5344CB8AC3E}">
        <p14:creationId xmlns:p14="http://schemas.microsoft.com/office/powerpoint/2010/main" val="3946595425"/>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820160" cy="552240"/>
          </a:xfrm>
          <a:prstGeom prst="rect">
            <a:avLst/>
          </a:prstGeom>
          <a:noFill/>
          <a:ln w="0">
            <a:noFill/>
          </a:ln>
        </p:spPr>
        <p:txBody>
          <a:bodyPr lIns="0" tIns="0" rIns="0" bIns="0" anchor="t">
            <a:noAutofit/>
          </a:bodyPr>
          <a:lstStyle/>
          <a:p>
            <a:pPr>
              <a:lnSpc>
                <a:spcPct val="100000"/>
              </a:lnSpc>
              <a:buNone/>
            </a:pPr>
            <a:r>
              <a:rPr lang="ru-RU" sz="3200" spc="-1" dirty="0" smtClean="0">
                <a:solidFill>
                  <a:srgbClr val="2369B0"/>
                </a:solidFill>
                <a:latin typeface="Times New Roman"/>
              </a:rPr>
              <a:t>Архитектура </a:t>
            </a:r>
            <a:r>
              <a:rPr lang="en-US" sz="3200" spc="-1" dirty="0" smtClean="0">
                <a:solidFill>
                  <a:srgbClr val="2369B0"/>
                </a:solidFill>
                <a:latin typeface="Times New Roman"/>
              </a:rPr>
              <a:t>SIEM</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83" name="object 17"/>
          <p:cNvSpPr txBox="1"/>
          <p:nvPr/>
        </p:nvSpPr>
        <p:spPr>
          <a:xfrm>
            <a:off x="566420" y="1706179"/>
            <a:ext cx="1717039" cy="947694"/>
          </a:xfrm>
          <a:prstGeom prst="rect">
            <a:avLst/>
          </a:prstGeom>
        </p:spPr>
        <p:txBody>
          <a:bodyPr vert="horz" wrap="square" lIns="0" tIns="64769" rIns="0" bIns="0" rtlCol="0">
            <a:spAutoFit/>
          </a:bodyPr>
          <a:lstStyle/>
          <a:p>
            <a:pPr marL="12700">
              <a:lnSpc>
                <a:spcPct val="100000"/>
              </a:lnSpc>
              <a:spcBef>
                <a:spcPts val="509"/>
              </a:spcBef>
            </a:pPr>
            <a:r>
              <a:rPr sz="1200" spc="25" dirty="0">
                <a:solidFill>
                  <a:srgbClr val="A6AFBD"/>
                </a:solidFill>
                <a:latin typeface="Trebuchet MS"/>
                <a:cs typeface="Trebuchet MS"/>
              </a:rPr>
              <a:t>01</a:t>
            </a:r>
            <a:endParaRPr sz="1200" dirty="0">
              <a:latin typeface="Trebuchet MS"/>
              <a:cs typeface="Trebuchet MS"/>
            </a:endParaRPr>
          </a:p>
          <a:p>
            <a:pPr marL="12700">
              <a:lnSpc>
                <a:spcPct val="100000"/>
              </a:lnSpc>
              <a:spcBef>
                <a:spcPts val="409"/>
              </a:spcBef>
            </a:pPr>
            <a:r>
              <a:rPr lang="ru-RU" sz="1200" spc="-25" dirty="0">
                <a:solidFill>
                  <a:srgbClr val="474F58"/>
                </a:solidFill>
                <a:latin typeface="Trebuchet MS"/>
                <a:cs typeface="Trebuchet MS"/>
              </a:rPr>
              <a:t>Агрегирование данных</a:t>
            </a:r>
          </a:p>
          <a:p>
            <a:pPr marL="12700">
              <a:lnSpc>
                <a:spcPct val="100000"/>
              </a:lnSpc>
              <a:spcBef>
                <a:spcPts val="409"/>
              </a:spcBef>
            </a:pPr>
            <a:r>
              <a:rPr lang="ru-RU" sz="900" spc="-55" dirty="0">
                <a:solidFill>
                  <a:srgbClr val="474F58"/>
                </a:solidFill>
                <a:latin typeface="Arial MT"/>
                <a:cs typeface="Arial MT"/>
              </a:rPr>
              <a:t>Собирает и агрегирует данные от систем безопасности и сетевых устройств.</a:t>
            </a:r>
            <a:endParaRPr lang="ru-RU" sz="900" dirty="0">
              <a:latin typeface="Arial MT"/>
              <a:cs typeface="Arial MT"/>
            </a:endParaRPr>
          </a:p>
        </p:txBody>
      </p:sp>
      <p:sp>
        <p:nvSpPr>
          <p:cNvPr id="84" name="object 18"/>
          <p:cNvSpPr txBox="1"/>
          <p:nvPr/>
        </p:nvSpPr>
        <p:spPr>
          <a:xfrm>
            <a:off x="566420" y="2868229"/>
            <a:ext cx="1993900" cy="1014636"/>
          </a:xfrm>
          <a:prstGeom prst="rect">
            <a:avLst/>
          </a:prstGeom>
        </p:spPr>
        <p:txBody>
          <a:bodyPr vert="horz" wrap="square" lIns="0" tIns="64769" rIns="0" bIns="0" rtlCol="0">
            <a:spAutoFit/>
          </a:bodyPr>
          <a:lstStyle/>
          <a:p>
            <a:pPr marL="12700">
              <a:lnSpc>
                <a:spcPct val="100000"/>
              </a:lnSpc>
              <a:spcBef>
                <a:spcPts val="509"/>
              </a:spcBef>
            </a:pPr>
            <a:r>
              <a:rPr sz="1200" spc="25" dirty="0">
                <a:solidFill>
                  <a:srgbClr val="A6AFBD"/>
                </a:solidFill>
                <a:latin typeface="Trebuchet MS"/>
                <a:cs typeface="Trebuchet MS"/>
              </a:rPr>
              <a:t>02</a:t>
            </a:r>
            <a:endParaRPr sz="1200" dirty="0">
              <a:latin typeface="Trebuchet MS"/>
              <a:cs typeface="Trebuchet MS"/>
            </a:endParaRPr>
          </a:p>
          <a:p>
            <a:pPr marL="12700">
              <a:lnSpc>
                <a:spcPct val="100000"/>
              </a:lnSpc>
              <a:spcBef>
                <a:spcPts val="409"/>
              </a:spcBef>
            </a:pPr>
            <a:r>
              <a:rPr lang="ru-RU" sz="1050" dirty="0">
                <a:solidFill>
                  <a:srgbClr val="474F58"/>
                </a:solidFill>
                <a:latin typeface="Trebuchet MS"/>
                <a:cs typeface="Trebuchet MS"/>
              </a:rPr>
              <a:t>Потоки данных о киберугрозах</a:t>
            </a:r>
            <a:endParaRPr sz="1050" dirty="0">
              <a:latin typeface="Trebuchet MS"/>
              <a:cs typeface="Trebuchet MS"/>
            </a:endParaRPr>
          </a:p>
          <a:p>
            <a:pPr marL="12700" marR="139700">
              <a:lnSpc>
                <a:spcPct val="111100"/>
              </a:lnSpc>
              <a:spcBef>
                <a:spcPts val="840"/>
              </a:spcBef>
            </a:pPr>
            <a:r>
              <a:rPr lang="ru-RU" sz="900" spc="-30" dirty="0">
                <a:solidFill>
                  <a:srgbClr val="474F58"/>
                </a:solidFill>
                <a:latin typeface="Arial MT"/>
                <a:cs typeface="Arial MT"/>
              </a:rPr>
              <a:t>Объединяет внутренние данные со сторонними данными об угрозах и уязвимостях</a:t>
            </a:r>
            <a:endParaRPr sz="900" dirty="0">
              <a:latin typeface="Arial MT"/>
              <a:cs typeface="Arial MT"/>
            </a:endParaRPr>
          </a:p>
        </p:txBody>
      </p:sp>
      <p:sp>
        <p:nvSpPr>
          <p:cNvPr id="85" name="object 19"/>
          <p:cNvSpPr txBox="1"/>
          <p:nvPr/>
        </p:nvSpPr>
        <p:spPr>
          <a:xfrm>
            <a:off x="566420" y="4030279"/>
            <a:ext cx="1980045" cy="1525090"/>
          </a:xfrm>
          <a:prstGeom prst="rect">
            <a:avLst/>
          </a:prstGeom>
        </p:spPr>
        <p:txBody>
          <a:bodyPr vert="horz" wrap="square" lIns="0" tIns="64769" rIns="0" bIns="0" rtlCol="0">
            <a:spAutoFit/>
          </a:bodyPr>
          <a:lstStyle/>
          <a:p>
            <a:pPr marL="12700">
              <a:lnSpc>
                <a:spcPct val="100000"/>
              </a:lnSpc>
              <a:spcBef>
                <a:spcPts val="509"/>
              </a:spcBef>
            </a:pPr>
            <a:r>
              <a:rPr sz="1200" spc="25" dirty="0">
                <a:solidFill>
                  <a:srgbClr val="A6AFBD"/>
                </a:solidFill>
                <a:latin typeface="Trebuchet MS"/>
                <a:cs typeface="Trebuchet MS"/>
              </a:rPr>
              <a:t>03</a:t>
            </a:r>
            <a:endParaRPr sz="1200" dirty="0">
              <a:latin typeface="Trebuchet MS"/>
              <a:cs typeface="Trebuchet MS"/>
            </a:endParaRPr>
          </a:p>
          <a:p>
            <a:pPr marL="12700" marR="62865">
              <a:lnSpc>
                <a:spcPts val="1400"/>
              </a:lnSpc>
              <a:spcBef>
                <a:spcPts val="490"/>
              </a:spcBef>
            </a:pPr>
            <a:r>
              <a:rPr lang="ru-RU" sz="1200" spc="10" dirty="0">
                <a:solidFill>
                  <a:srgbClr val="474F58"/>
                </a:solidFill>
                <a:latin typeface="Trebuchet MS"/>
                <a:cs typeface="Trebuchet MS"/>
              </a:rPr>
              <a:t>Корреляция и мониторинг безопасности</a:t>
            </a:r>
            <a:endParaRPr sz="1200" dirty="0">
              <a:latin typeface="Trebuchet MS"/>
              <a:cs typeface="Trebuchet MS"/>
            </a:endParaRPr>
          </a:p>
          <a:p>
            <a:pPr marL="12700" marR="5080">
              <a:lnSpc>
                <a:spcPct val="111100"/>
              </a:lnSpc>
              <a:spcBef>
                <a:spcPts val="800"/>
              </a:spcBef>
            </a:pPr>
            <a:r>
              <a:rPr lang="ru-RU" sz="900" dirty="0">
                <a:solidFill>
                  <a:srgbClr val="474F58"/>
                </a:solidFill>
                <a:latin typeface="Arial MT"/>
                <a:cs typeface="Arial MT"/>
              </a:rPr>
              <a:t>Связывает события и связанные с ними данные с инцидентами безопасности, угрозами или результатами криминалистической экспертизы</a:t>
            </a:r>
            <a:endParaRPr sz="900" dirty="0">
              <a:latin typeface="Arial MT"/>
              <a:cs typeface="Arial MT"/>
            </a:endParaRPr>
          </a:p>
        </p:txBody>
      </p:sp>
      <p:sp>
        <p:nvSpPr>
          <p:cNvPr id="86" name="object 20"/>
          <p:cNvSpPr txBox="1"/>
          <p:nvPr/>
        </p:nvSpPr>
        <p:spPr>
          <a:xfrm>
            <a:off x="561845" y="5577946"/>
            <a:ext cx="1980045" cy="1191479"/>
          </a:xfrm>
          <a:prstGeom prst="rect">
            <a:avLst/>
          </a:prstGeom>
        </p:spPr>
        <p:txBody>
          <a:bodyPr vert="horz" wrap="square" lIns="0" tIns="64769" rIns="0" bIns="0" rtlCol="0">
            <a:spAutoFit/>
          </a:bodyPr>
          <a:lstStyle/>
          <a:p>
            <a:pPr marL="12700">
              <a:lnSpc>
                <a:spcPct val="100000"/>
              </a:lnSpc>
              <a:spcBef>
                <a:spcPts val="509"/>
              </a:spcBef>
            </a:pPr>
            <a:r>
              <a:rPr sz="1200" spc="25" dirty="0">
                <a:solidFill>
                  <a:srgbClr val="A6AFBD"/>
                </a:solidFill>
                <a:latin typeface="Trebuchet MS"/>
                <a:cs typeface="Trebuchet MS"/>
              </a:rPr>
              <a:t>04</a:t>
            </a:r>
            <a:endParaRPr sz="1200" dirty="0">
              <a:latin typeface="Trebuchet MS"/>
              <a:cs typeface="Trebuchet MS"/>
            </a:endParaRPr>
          </a:p>
          <a:p>
            <a:pPr marL="12700">
              <a:lnSpc>
                <a:spcPct val="100000"/>
              </a:lnSpc>
              <a:spcBef>
                <a:spcPts val="409"/>
              </a:spcBef>
            </a:pPr>
            <a:r>
              <a:rPr lang="ru-RU" sz="1200" spc="-5" dirty="0">
                <a:solidFill>
                  <a:srgbClr val="474F58"/>
                </a:solidFill>
                <a:latin typeface="Trebuchet MS"/>
                <a:cs typeface="Trebuchet MS"/>
              </a:rPr>
              <a:t>Аналитика</a:t>
            </a:r>
            <a:endParaRPr sz="1200" dirty="0">
              <a:latin typeface="Trebuchet MS"/>
              <a:cs typeface="Trebuchet MS"/>
            </a:endParaRPr>
          </a:p>
          <a:p>
            <a:pPr marL="12700" marR="79375">
              <a:lnSpc>
                <a:spcPct val="111100"/>
              </a:lnSpc>
              <a:spcBef>
                <a:spcPts val="840"/>
              </a:spcBef>
            </a:pPr>
            <a:r>
              <a:rPr lang="ru-RU" sz="900" spc="-20" dirty="0">
                <a:solidFill>
                  <a:srgbClr val="474F58"/>
                </a:solidFill>
                <a:latin typeface="Arial MT"/>
                <a:cs typeface="Arial MT"/>
              </a:rPr>
              <a:t>использует статистические модели и машинное обучение для выявления более глубоких связей между элементами данных</a:t>
            </a:r>
            <a:endParaRPr sz="900" dirty="0">
              <a:latin typeface="Arial MT"/>
              <a:cs typeface="Arial MT"/>
            </a:endParaRPr>
          </a:p>
        </p:txBody>
      </p:sp>
      <p:sp>
        <p:nvSpPr>
          <p:cNvPr id="87" name="object 21"/>
          <p:cNvSpPr txBox="1"/>
          <p:nvPr/>
        </p:nvSpPr>
        <p:spPr>
          <a:xfrm>
            <a:off x="2846324" y="1706179"/>
            <a:ext cx="2019852" cy="1230681"/>
          </a:xfrm>
          <a:prstGeom prst="rect">
            <a:avLst/>
          </a:prstGeom>
        </p:spPr>
        <p:txBody>
          <a:bodyPr vert="horz" wrap="square" lIns="0" tIns="64769" rIns="0" bIns="0" rtlCol="0">
            <a:spAutoFit/>
          </a:bodyPr>
          <a:lstStyle/>
          <a:p>
            <a:pPr marL="12700">
              <a:lnSpc>
                <a:spcPct val="100000"/>
              </a:lnSpc>
              <a:spcBef>
                <a:spcPts val="509"/>
              </a:spcBef>
            </a:pPr>
            <a:r>
              <a:rPr sz="1200" spc="25" dirty="0">
                <a:solidFill>
                  <a:srgbClr val="A6AFBD"/>
                </a:solidFill>
                <a:latin typeface="Trebuchet MS"/>
                <a:cs typeface="Trebuchet MS"/>
              </a:rPr>
              <a:t>05</a:t>
            </a:r>
            <a:endParaRPr sz="1200" dirty="0">
              <a:latin typeface="Trebuchet MS"/>
              <a:cs typeface="Trebuchet MS"/>
            </a:endParaRPr>
          </a:p>
          <a:p>
            <a:pPr marL="12700">
              <a:lnSpc>
                <a:spcPct val="100000"/>
              </a:lnSpc>
              <a:spcBef>
                <a:spcPts val="409"/>
              </a:spcBef>
            </a:pPr>
            <a:r>
              <a:rPr lang="ru-RU" sz="1200" spc="-10" dirty="0">
                <a:solidFill>
                  <a:srgbClr val="474F58"/>
                </a:solidFill>
                <a:latin typeface="Trebuchet MS"/>
                <a:cs typeface="Trebuchet MS"/>
              </a:rPr>
              <a:t>Оповещение</a:t>
            </a:r>
            <a:endParaRPr sz="1200" dirty="0">
              <a:latin typeface="Trebuchet MS"/>
              <a:cs typeface="Trebuchet MS"/>
            </a:endParaRPr>
          </a:p>
          <a:p>
            <a:pPr marL="12700" marR="5080">
              <a:lnSpc>
                <a:spcPct val="111100"/>
              </a:lnSpc>
              <a:spcBef>
                <a:spcPts val="840"/>
              </a:spcBef>
            </a:pPr>
            <a:r>
              <a:rPr lang="ru-RU" sz="900" spc="-20" dirty="0">
                <a:solidFill>
                  <a:srgbClr val="474F58"/>
                </a:solidFill>
                <a:latin typeface="Arial MT"/>
                <a:cs typeface="Arial MT"/>
              </a:rPr>
              <a:t>Анализирует события и отправляет оповещения, чтобы уведомить сотрудников службы безопасности о неотложных проблемах</a:t>
            </a:r>
            <a:endParaRPr sz="900" dirty="0">
              <a:latin typeface="Arial MT"/>
              <a:cs typeface="Arial MT"/>
            </a:endParaRPr>
          </a:p>
        </p:txBody>
      </p:sp>
      <p:sp>
        <p:nvSpPr>
          <p:cNvPr id="88" name="object 22"/>
          <p:cNvSpPr txBox="1"/>
          <p:nvPr/>
        </p:nvSpPr>
        <p:spPr>
          <a:xfrm>
            <a:off x="2846324" y="2868230"/>
            <a:ext cx="1993900" cy="1091323"/>
          </a:xfrm>
          <a:prstGeom prst="rect">
            <a:avLst/>
          </a:prstGeom>
        </p:spPr>
        <p:txBody>
          <a:bodyPr vert="horz" wrap="square" lIns="0" tIns="64769" rIns="0" bIns="0" rtlCol="0">
            <a:spAutoFit/>
          </a:bodyPr>
          <a:lstStyle/>
          <a:p>
            <a:pPr marL="12700">
              <a:lnSpc>
                <a:spcPct val="100000"/>
              </a:lnSpc>
              <a:spcBef>
                <a:spcPts val="509"/>
              </a:spcBef>
            </a:pPr>
            <a:r>
              <a:rPr sz="1200" spc="25" dirty="0">
                <a:solidFill>
                  <a:srgbClr val="A6AFBD"/>
                </a:solidFill>
                <a:latin typeface="Trebuchet MS"/>
                <a:cs typeface="Trebuchet MS"/>
              </a:rPr>
              <a:t>06</a:t>
            </a:r>
            <a:endParaRPr sz="1200" dirty="0">
              <a:latin typeface="Trebuchet MS"/>
              <a:cs typeface="Trebuchet MS"/>
            </a:endParaRPr>
          </a:p>
          <a:p>
            <a:pPr marL="12700">
              <a:lnSpc>
                <a:spcPct val="100000"/>
              </a:lnSpc>
              <a:spcBef>
                <a:spcPts val="409"/>
              </a:spcBef>
            </a:pPr>
            <a:r>
              <a:rPr lang="ru-RU" sz="1200" spc="20" dirty="0">
                <a:solidFill>
                  <a:srgbClr val="474F58"/>
                </a:solidFill>
                <a:latin typeface="Trebuchet MS"/>
                <a:cs typeface="Trebuchet MS"/>
              </a:rPr>
              <a:t>Панели мониторинга</a:t>
            </a:r>
          </a:p>
          <a:p>
            <a:pPr marL="12700">
              <a:lnSpc>
                <a:spcPct val="100000"/>
              </a:lnSpc>
              <a:spcBef>
                <a:spcPts val="409"/>
              </a:spcBef>
            </a:pPr>
            <a:r>
              <a:rPr lang="ru-RU" sz="900" spc="-30" dirty="0">
                <a:solidFill>
                  <a:srgbClr val="474F58"/>
                </a:solidFill>
                <a:latin typeface="Arial MT"/>
                <a:cs typeface="Arial MT"/>
              </a:rPr>
              <a:t>Создает визуализации, позволяющие сотрудникам просматривать данные о событиях, выявлять закономерности и аномалии</a:t>
            </a:r>
            <a:endParaRPr sz="900" dirty="0">
              <a:latin typeface="Arial MT"/>
              <a:cs typeface="Arial MT"/>
            </a:endParaRPr>
          </a:p>
        </p:txBody>
      </p:sp>
      <p:sp>
        <p:nvSpPr>
          <p:cNvPr id="89" name="object 23"/>
          <p:cNvSpPr txBox="1"/>
          <p:nvPr/>
        </p:nvSpPr>
        <p:spPr>
          <a:xfrm>
            <a:off x="2846323" y="4030280"/>
            <a:ext cx="1993899" cy="1191479"/>
          </a:xfrm>
          <a:prstGeom prst="rect">
            <a:avLst/>
          </a:prstGeom>
        </p:spPr>
        <p:txBody>
          <a:bodyPr vert="horz" wrap="square" lIns="0" tIns="64769" rIns="0" bIns="0" rtlCol="0">
            <a:spAutoFit/>
          </a:bodyPr>
          <a:lstStyle/>
          <a:p>
            <a:pPr marL="12700">
              <a:lnSpc>
                <a:spcPct val="100000"/>
              </a:lnSpc>
              <a:spcBef>
                <a:spcPts val="509"/>
              </a:spcBef>
            </a:pPr>
            <a:r>
              <a:rPr sz="1200" spc="25" dirty="0">
                <a:solidFill>
                  <a:srgbClr val="A6AFBD"/>
                </a:solidFill>
                <a:latin typeface="Trebuchet MS"/>
                <a:cs typeface="Trebuchet MS"/>
              </a:rPr>
              <a:t>07</a:t>
            </a:r>
            <a:endParaRPr sz="1200" dirty="0">
              <a:latin typeface="Trebuchet MS"/>
              <a:cs typeface="Trebuchet MS"/>
            </a:endParaRPr>
          </a:p>
          <a:p>
            <a:pPr marL="12700">
              <a:lnSpc>
                <a:spcPct val="100000"/>
              </a:lnSpc>
              <a:spcBef>
                <a:spcPts val="409"/>
              </a:spcBef>
            </a:pPr>
            <a:r>
              <a:rPr lang="ru-RU" sz="1200" spc="-15" dirty="0">
                <a:solidFill>
                  <a:srgbClr val="474F58"/>
                </a:solidFill>
                <a:latin typeface="Trebuchet MS"/>
                <a:cs typeface="Trebuchet MS"/>
              </a:rPr>
              <a:t>Соответствие</a:t>
            </a:r>
            <a:endParaRPr sz="1200" dirty="0">
              <a:latin typeface="Trebuchet MS"/>
              <a:cs typeface="Trebuchet MS"/>
            </a:endParaRPr>
          </a:p>
          <a:p>
            <a:pPr marL="12700" marR="5080">
              <a:lnSpc>
                <a:spcPct val="111100"/>
              </a:lnSpc>
              <a:spcBef>
                <a:spcPts val="840"/>
              </a:spcBef>
            </a:pPr>
            <a:r>
              <a:rPr lang="ru-RU" sz="900" spc="-25" dirty="0">
                <a:solidFill>
                  <a:srgbClr val="474F58"/>
                </a:solidFill>
                <a:latin typeface="Arial MT"/>
                <a:cs typeface="Arial MT"/>
              </a:rPr>
              <a:t>Собирает данные журналов для таких стандартов, как HIPAA, PCI/DSS, HITECH, SOX и GDPR, и генерирует отчеты</a:t>
            </a:r>
            <a:endParaRPr sz="900" dirty="0">
              <a:latin typeface="Arial MT"/>
              <a:cs typeface="Arial MT"/>
            </a:endParaRPr>
          </a:p>
        </p:txBody>
      </p:sp>
      <p:sp>
        <p:nvSpPr>
          <p:cNvPr id="90" name="object 24"/>
          <p:cNvSpPr txBox="1"/>
          <p:nvPr/>
        </p:nvSpPr>
        <p:spPr>
          <a:xfrm>
            <a:off x="2846324" y="5296592"/>
            <a:ext cx="2076196" cy="1191479"/>
          </a:xfrm>
          <a:prstGeom prst="rect">
            <a:avLst/>
          </a:prstGeom>
        </p:spPr>
        <p:txBody>
          <a:bodyPr vert="horz" wrap="square" lIns="0" tIns="64769" rIns="0" bIns="0" rtlCol="0">
            <a:spAutoFit/>
          </a:bodyPr>
          <a:lstStyle/>
          <a:p>
            <a:pPr marL="12700">
              <a:lnSpc>
                <a:spcPct val="100000"/>
              </a:lnSpc>
              <a:spcBef>
                <a:spcPts val="509"/>
              </a:spcBef>
            </a:pPr>
            <a:r>
              <a:rPr sz="1200" spc="25" dirty="0">
                <a:solidFill>
                  <a:srgbClr val="A6AFBD"/>
                </a:solidFill>
                <a:latin typeface="Trebuchet MS"/>
                <a:cs typeface="Trebuchet MS"/>
              </a:rPr>
              <a:t>08</a:t>
            </a:r>
            <a:endParaRPr sz="1200" dirty="0">
              <a:latin typeface="Trebuchet MS"/>
              <a:cs typeface="Trebuchet MS"/>
            </a:endParaRPr>
          </a:p>
          <a:p>
            <a:pPr marL="12700">
              <a:lnSpc>
                <a:spcPct val="100000"/>
              </a:lnSpc>
              <a:spcBef>
                <a:spcPts val="409"/>
              </a:spcBef>
            </a:pPr>
            <a:r>
              <a:rPr lang="ru-RU" sz="1200" spc="-30" dirty="0">
                <a:solidFill>
                  <a:srgbClr val="474F58"/>
                </a:solidFill>
                <a:latin typeface="Trebuchet MS"/>
                <a:cs typeface="Trebuchet MS"/>
              </a:rPr>
              <a:t>Сохранение</a:t>
            </a:r>
            <a:endParaRPr sz="1200" dirty="0">
              <a:latin typeface="Trebuchet MS"/>
              <a:cs typeface="Trebuchet MS"/>
            </a:endParaRPr>
          </a:p>
          <a:p>
            <a:pPr marL="12700" marR="5080">
              <a:lnSpc>
                <a:spcPct val="111100"/>
              </a:lnSpc>
              <a:spcBef>
                <a:spcPts val="840"/>
              </a:spcBef>
            </a:pPr>
            <a:r>
              <a:rPr lang="ru-RU" sz="900" spc="-15" dirty="0">
                <a:solidFill>
                  <a:srgbClr val="474F58"/>
                </a:solidFill>
                <a:latin typeface="Arial MT"/>
                <a:cs typeface="Arial MT"/>
              </a:rPr>
              <a:t>Хранит долгосрочные исторические данные, полезные для соблюдения нормативных требований и судебных расследований.</a:t>
            </a:r>
            <a:endParaRPr sz="900" dirty="0">
              <a:latin typeface="Arial MT"/>
              <a:cs typeface="Arial MT"/>
            </a:endParaRPr>
          </a:p>
        </p:txBody>
      </p:sp>
      <p:sp>
        <p:nvSpPr>
          <p:cNvPr id="91" name="object 25"/>
          <p:cNvSpPr txBox="1"/>
          <p:nvPr/>
        </p:nvSpPr>
        <p:spPr>
          <a:xfrm>
            <a:off x="5126228" y="1706179"/>
            <a:ext cx="1929892" cy="1191479"/>
          </a:xfrm>
          <a:prstGeom prst="rect">
            <a:avLst/>
          </a:prstGeom>
        </p:spPr>
        <p:txBody>
          <a:bodyPr vert="horz" wrap="square" lIns="0" tIns="64769" rIns="0" bIns="0" rtlCol="0">
            <a:spAutoFit/>
          </a:bodyPr>
          <a:lstStyle/>
          <a:p>
            <a:pPr marL="12700">
              <a:lnSpc>
                <a:spcPct val="100000"/>
              </a:lnSpc>
              <a:spcBef>
                <a:spcPts val="509"/>
              </a:spcBef>
            </a:pPr>
            <a:r>
              <a:rPr sz="1200" spc="25" dirty="0">
                <a:solidFill>
                  <a:srgbClr val="A6AFBD"/>
                </a:solidFill>
                <a:latin typeface="Trebuchet MS"/>
                <a:cs typeface="Trebuchet MS"/>
              </a:rPr>
              <a:t>09</a:t>
            </a:r>
            <a:endParaRPr sz="1200" dirty="0">
              <a:latin typeface="Trebuchet MS"/>
              <a:cs typeface="Trebuchet MS"/>
            </a:endParaRPr>
          </a:p>
          <a:p>
            <a:pPr marL="12700">
              <a:lnSpc>
                <a:spcPct val="100000"/>
              </a:lnSpc>
              <a:spcBef>
                <a:spcPts val="409"/>
              </a:spcBef>
            </a:pPr>
            <a:r>
              <a:rPr lang="ru-RU" sz="1200" spc="-5" dirty="0">
                <a:solidFill>
                  <a:srgbClr val="474F58"/>
                </a:solidFill>
                <a:latin typeface="Trebuchet MS"/>
                <a:cs typeface="Trebuchet MS"/>
              </a:rPr>
              <a:t>Форензика</a:t>
            </a:r>
            <a:endParaRPr sz="1200" dirty="0">
              <a:latin typeface="Trebuchet MS"/>
              <a:cs typeface="Trebuchet MS"/>
            </a:endParaRPr>
          </a:p>
          <a:p>
            <a:pPr marL="12700" marR="5080" algn="just">
              <a:lnSpc>
                <a:spcPct val="111100"/>
              </a:lnSpc>
              <a:spcBef>
                <a:spcPts val="840"/>
              </a:spcBef>
            </a:pPr>
            <a:r>
              <a:rPr lang="ru-RU" sz="900" spc="-25" dirty="0">
                <a:solidFill>
                  <a:srgbClr val="474F58"/>
                </a:solidFill>
                <a:latin typeface="Arial MT"/>
                <a:cs typeface="Arial MT"/>
              </a:rPr>
              <a:t>Позволяет исследовать данные журналов и событий для обнаружения подробностей инцидента безопасности.</a:t>
            </a:r>
            <a:endParaRPr sz="900" dirty="0">
              <a:latin typeface="Arial MT"/>
              <a:cs typeface="Arial MT"/>
            </a:endParaRPr>
          </a:p>
        </p:txBody>
      </p:sp>
      <p:sp>
        <p:nvSpPr>
          <p:cNvPr id="92" name="object 26"/>
          <p:cNvSpPr txBox="1"/>
          <p:nvPr/>
        </p:nvSpPr>
        <p:spPr>
          <a:xfrm>
            <a:off x="5126226" y="2912732"/>
            <a:ext cx="2082292" cy="1185129"/>
          </a:xfrm>
          <a:prstGeom prst="rect">
            <a:avLst/>
          </a:prstGeom>
        </p:spPr>
        <p:txBody>
          <a:bodyPr vert="horz" wrap="square" lIns="0" tIns="64769" rIns="0" bIns="0" rtlCol="0">
            <a:spAutoFit/>
          </a:bodyPr>
          <a:lstStyle/>
          <a:p>
            <a:pPr marL="12700">
              <a:lnSpc>
                <a:spcPct val="100000"/>
              </a:lnSpc>
              <a:spcBef>
                <a:spcPts val="509"/>
              </a:spcBef>
            </a:pPr>
            <a:r>
              <a:rPr sz="1200" spc="25" dirty="0">
                <a:solidFill>
                  <a:srgbClr val="A6AFBD"/>
                </a:solidFill>
                <a:latin typeface="Trebuchet MS"/>
                <a:cs typeface="Trebuchet MS"/>
              </a:rPr>
              <a:t>10</a:t>
            </a:r>
            <a:endParaRPr sz="1200" dirty="0">
              <a:latin typeface="Trebuchet MS"/>
              <a:cs typeface="Trebuchet MS"/>
            </a:endParaRPr>
          </a:p>
          <a:p>
            <a:pPr marL="12700">
              <a:lnSpc>
                <a:spcPct val="100000"/>
              </a:lnSpc>
              <a:spcBef>
                <a:spcPts val="409"/>
              </a:spcBef>
            </a:pPr>
            <a:r>
              <a:rPr lang="ru-RU" sz="1200" dirty="0">
                <a:solidFill>
                  <a:srgbClr val="474F58"/>
                </a:solidFill>
                <a:latin typeface="Trebuchet MS"/>
                <a:cs typeface="Trebuchet MS"/>
              </a:rPr>
              <a:t>Поиск угроз</a:t>
            </a:r>
            <a:endParaRPr sz="1200" dirty="0">
              <a:latin typeface="Trebuchet MS"/>
              <a:cs typeface="Trebuchet MS"/>
            </a:endParaRPr>
          </a:p>
          <a:p>
            <a:pPr marL="12700" marR="5080">
              <a:lnSpc>
                <a:spcPct val="111100"/>
              </a:lnSpc>
              <a:spcBef>
                <a:spcPts val="840"/>
              </a:spcBef>
            </a:pPr>
            <a:r>
              <a:rPr lang="ru-RU" sz="900" spc="-25" dirty="0">
                <a:solidFill>
                  <a:srgbClr val="474F58"/>
                </a:solidFill>
                <a:latin typeface="Arial MT"/>
                <a:cs typeface="Arial MT"/>
              </a:rPr>
              <a:t>Позволяет сотрудникам службы безопасности выполнять запросы к данным журналов и событий для превентивного обнаружения угроз.</a:t>
            </a:r>
            <a:endParaRPr sz="900" dirty="0">
              <a:latin typeface="Arial MT"/>
              <a:cs typeface="Arial MT"/>
            </a:endParaRPr>
          </a:p>
        </p:txBody>
      </p:sp>
      <p:sp>
        <p:nvSpPr>
          <p:cNvPr id="93" name="object 27"/>
          <p:cNvSpPr txBox="1"/>
          <p:nvPr/>
        </p:nvSpPr>
        <p:spPr>
          <a:xfrm>
            <a:off x="7406132" y="1706179"/>
            <a:ext cx="2240787" cy="1091323"/>
          </a:xfrm>
          <a:prstGeom prst="rect">
            <a:avLst/>
          </a:prstGeom>
        </p:spPr>
        <p:txBody>
          <a:bodyPr vert="horz" wrap="square" lIns="0" tIns="64769" rIns="0" bIns="0" rtlCol="0">
            <a:spAutoFit/>
          </a:bodyPr>
          <a:lstStyle/>
          <a:p>
            <a:pPr marL="12700">
              <a:lnSpc>
                <a:spcPct val="100000"/>
              </a:lnSpc>
              <a:spcBef>
                <a:spcPts val="509"/>
              </a:spcBef>
            </a:pPr>
            <a:r>
              <a:rPr sz="1200" spc="25" dirty="0">
                <a:solidFill>
                  <a:srgbClr val="A6AFBD"/>
                </a:solidFill>
                <a:latin typeface="Trebuchet MS"/>
                <a:cs typeface="Trebuchet MS"/>
              </a:rPr>
              <a:t>11</a:t>
            </a:r>
            <a:endParaRPr sz="1200" dirty="0">
              <a:latin typeface="Trebuchet MS"/>
              <a:cs typeface="Trebuchet MS"/>
            </a:endParaRPr>
          </a:p>
          <a:p>
            <a:pPr marL="12700">
              <a:lnSpc>
                <a:spcPct val="100000"/>
              </a:lnSpc>
              <a:spcBef>
                <a:spcPts val="409"/>
              </a:spcBef>
            </a:pPr>
            <a:r>
              <a:rPr lang="ru-RU" sz="1200" spc="-25" dirty="0">
                <a:solidFill>
                  <a:srgbClr val="474F58"/>
                </a:solidFill>
                <a:latin typeface="Trebuchet MS"/>
                <a:cs typeface="Trebuchet MS"/>
              </a:rPr>
              <a:t>Реагирование на инцидент</a:t>
            </a:r>
          </a:p>
          <a:p>
            <a:pPr marL="12700">
              <a:lnSpc>
                <a:spcPct val="100000"/>
              </a:lnSpc>
              <a:spcBef>
                <a:spcPts val="409"/>
              </a:spcBef>
            </a:pPr>
            <a:r>
              <a:rPr lang="ru-RU" sz="900" spc="-20" dirty="0">
                <a:solidFill>
                  <a:srgbClr val="474F58"/>
                </a:solidFill>
                <a:latin typeface="Arial MT"/>
                <a:cs typeface="Arial MT"/>
              </a:rPr>
              <a:t>Помогает командам безопасности выявлять инциденты безопасности и реагировать на них, быстро предоставляя все необходимые данные.</a:t>
            </a:r>
            <a:endParaRPr sz="900" dirty="0">
              <a:latin typeface="Arial MT"/>
              <a:cs typeface="Arial MT"/>
            </a:endParaRPr>
          </a:p>
        </p:txBody>
      </p:sp>
      <p:sp>
        <p:nvSpPr>
          <p:cNvPr id="94" name="object 28"/>
          <p:cNvSpPr txBox="1"/>
          <p:nvPr/>
        </p:nvSpPr>
        <p:spPr>
          <a:xfrm>
            <a:off x="7406133" y="2868229"/>
            <a:ext cx="2164587" cy="1498999"/>
          </a:xfrm>
          <a:prstGeom prst="rect">
            <a:avLst/>
          </a:prstGeom>
        </p:spPr>
        <p:txBody>
          <a:bodyPr vert="horz" wrap="square" lIns="0" tIns="64769" rIns="0" bIns="0" rtlCol="0">
            <a:spAutoFit/>
          </a:bodyPr>
          <a:lstStyle/>
          <a:p>
            <a:pPr marL="12700">
              <a:lnSpc>
                <a:spcPct val="100000"/>
              </a:lnSpc>
              <a:spcBef>
                <a:spcPts val="509"/>
              </a:spcBef>
            </a:pPr>
            <a:r>
              <a:rPr sz="1200" spc="25" dirty="0">
                <a:solidFill>
                  <a:srgbClr val="A6AFBD"/>
                </a:solidFill>
                <a:latin typeface="Trebuchet MS"/>
                <a:cs typeface="Trebuchet MS"/>
              </a:rPr>
              <a:t>12</a:t>
            </a:r>
            <a:endParaRPr sz="1200" dirty="0">
              <a:latin typeface="Trebuchet MS"/>
              <a:cs typeface="Trebuchet MS"/>
            </a:endParaRPr>
          </a:p>
          <a:p>
            <a:pPr marL="12700">
              <a:lnSpc>
                <a:spcPct val="100000"/>
              </a:lnSpc>
              <a:spcBef>
                <a:spcPts val="409"/>
              </a:spcBef>
            </a:pPr>
            <a:r>
              <a:rPr lang="ru-RU" sz="1200" spc="10" dirty="0">
                <a:solidFill>
                  <a:srgbClr val="474F58"/>
                </a:solidFill>
                <a:latin typeface="Trebuchet MS"/>
                <a:cs typeface="Trebuchet MS"/>
              </a:rPr>
              <a:t>Автоматизация </a:t>
            </a:r>
            <a:r>
              <a:rPr sz="1200" spc="10" dirty="0">
                <a:solidFill>
                  <a:srgbClr val="474F58"/>
                </a:solidFill>
                <a:latin typeface="Trebuchet MS"/>
                <a:cs typeface="Trebuchet MS"/>
              </a:rPr>
              <a:t>SOC</a:t>
            </a:r>
            <a:endParaRPr sz="1200" dirty="0">
              <a:latin typeface="Trebuchet MS"/>
              <a:cs typeface="Trebuchet MS"/>
            </a:endParaRPr>
          </a:p>
          <a:p>
            <a:pPr marL="12700" marR="5080">
              <a:lnSpc>
                <a:spcPct val="111100"/>
              </a:lnSpc>
              <a:spcBef>
                <a:spcPts val="840"/>
              </a:spcBef>
            </a:pPr>
            <a:r>
              <a:rPr lang="ru-RU" sz="900" spc="-35" dirty="0">
                <a:solidFill>
                  <a:srgbClr val="474F58"/>
                </a:solidFill>
                <a:latin typeface="Arial MT"/>
                <a:cs typeface="Arial MT"/>
              </a:rPr>
              <a:t>Усовершенствованные SIEM могут автоматически реагировать на инциденты и при этом управлять системами безопасности, известными как оркестрация, автоматизация и реагирование безопасности (SOAR)</a:t>
            </a:r>
            <a:endParaRPr sz="900" dirty="0">
              <a:latin typeface="Arial MT"/>
              <a:cs typeface="Arial MT"/>
            </a:endParaRPr>
          </a:p>
        </p:txBody>
      </p:sp>
      <p:sp>
        <p:nvSpPr>
          <p:cNvPr id="95" name="object 29"/>
          <p:cNvSpPr txBox="1"/>
          <p:nvPr/>
        </p:nvSpPr>
        <p:spPr>
          <a:xfrm>
            <a:off x="566419" y="714360"/>
            <a:ext cx="4837393" cy="751488"/>
          </a:xfrm>
          <a:prstGeom prst="rect">
            <a:avLst/>
          </a:prstGeom>
        </p:spPr>
        <p:txBody>
          <a:bodyPr vert="horz" wrap="square" lIns="0" tIns="33020" rIns="0" bIns="0" rtlCol="0">
            <a:spAutoFit/>
          </a:bodyPr>
          <a:lstStyle/>
          <a:p>
            <a:pPr marL="12700" marR="5080">
              <a:lnSpc>
                <a:spcPts val="2800"/>
              </a:lnSpc>
              <a:spcBef>
                <a:spcPts val="260"/>
              </a:spcBef>
            </a:pPr>
            <a:r>
              <a:rPr lang="ru-RU" sz="2400" spc="-35" dirty="0">
                <a:solidFill>
                  <a:srgbClr val="262C34"/>
                </a:solidFill>
                <a:latin typeface="Arial MT"/>
                <a:cs typeface="Arial MT"/>
              </a:rPr>
              <a:t>12 компонентов и возможностей SIEM-архитектуры</a:t>
            </a:r>
            <a:endParaRPr sz="2400" dirty="0">
              <a:latin typeface="Arial MT"/>
              <a:cs typeface="Arial MT"/>
            </a:endParaRPr>
          </a:p>
        </p:txBody>
      </p:sp>
      <p:pic>
        <p:nvPicPr>
          <p:cNvPr id="96" name="object 30"/>
          <p:cNvPicPr/>
          <p:nvPr/>
        </p:nvPicPr>
        <p:blipFill>
          <a:blip r:embed="rId3" cstate="print"/>
          <a:stretch>
            <a:fillRect/>
          </a:stretch>
        </p:blipFill>
        <p:spPr>
          <a:xfrm>
            <a:off x="5191067" y="4608644"/>
            <a:ext cx="4051943" cy="1816695"/>
          </a:xfrm>
          <a:prstGeom prst="rect">
            <a:avLst/>
          </a:prstGeom>
        </p:spPr>
      </p:pic>
    </p:spTree>
    <p:extLst>
      <p:ext uri="{BB962C8B-B14F-4D97-AF65-F5344CB8AC3E}">
        <p14:creationId xmlns:p14="http://schemas.microsoft.com/office/powerpoint/2010/main" val="2391700081"/>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820160" cy="552240"/>
          </a:xfrm>
          <a:prstGeom prst="rect">
            <a:avLst/>
          </a:prstGeom>
          <a:noFill/>
          <a:ln w="0">
            <a:noFill/>
          </a:ln>
        </p:spPr>
        <p:txBody>
          <a:bodyPr lIns="0" tIns="0" rIns="0" bIns="0" anchor="t">
            <a:noAutofit/>
          </a:bodyPr>
          <a:lstStyle/>
          <a:p>
            <a:pPr>
              <a:lnSpc>
                <a:spcPct val="100000"/>
              </a:lnSpc>
              <a:buNone/>
            </a:pPr>
            <a:r>
              <a:rPr lang="ru-RU" sz="3200" spc="-1" dirty="0" smtClean="0">
                <a:solidFill>
                  <a:srgbClr val="2369B0"/>
                </a:solidFill>
                <a:latin typeface="Times New Roman"/>
              </a:rPr>
              <a:t>Управление журналами </a:t>
            </a:r>
            <a:r>
              <a:rPr lang="en-US" sz="3200" spc="-1" dirty="0" smtClean="0">
                <a:solidFill>
                  <a:srgbClr val="2369B0"/>
                </a:solidFill>
                <a:latin typeface="Times New Roman"/>
              </a:rPr>
              <a:t>SIEM</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9" name="object 17"/>
          <p:cNvSpPr txBox="1"/>
          <p:nvPr/>
        </p:nvSpPr>
        <p:spPr>
          <a:xfrm>
            <a:off x="459740" y="701401"/>
            <a:ext cx="5943600" cy="920637"/>
          </a:xfrm>
          <a:prstGeom prst="rect">
            <a:avLst/>
          </a:prstGeom>
        </p:spPr>
        <p:txBody>
          <a:bodyPr vert="horz" wrap="square" lIns="0" tIns="12700" rIns="0" bIns="0" rtlCol="0">
            <a:spAutoFit/>
          </a:bodyPr>
          <a:lstStyle/>
          <a:p>
            <a:pPr marL="12700">
              <a:lnSpc>
                <a:spcPct val="100000"/>
              </a:lnSpc>
              <a:spcBef>
                <a:spcPts val="100"/>
              </a:spcBef>
            </a:pPr>
            <a:r>
              <a:rPr lang="ru-RU" sz="2400" spc="-105" dirty="0">
                <a:solidFill>
                  <a:srgbClr val="262C34"/>
                </a:solidFill>
                <a:latin typeface="Arial MT"/>
                <a:cs typeface="Arial MT"/>
              </a:rPr>
              <a:t>Процесс управления журналами</a:t>
            </a:r>
            <a:endParaRPr lang="en-US" sz="2400" dirty="0">
              <a:latin typeface="Arial MT"/>
              <a:cs typeface="Arial MT"/>
            </a:endParaRPr>
          </a:p>
          <a:p>
            <a:pPr marL="12700" marR="5080">
              <a:lnSpc>
                <a:spcPct val="106100"/>
              </a:lnSpc>
              <a:spcBef>
                <a:spcPts val="1540"/>
              </a:spcBef>
            </a:pPr>
            <a:r>
              <a:rPr lang="ru-RU" sz="1100" spc="-70" dirty="0">
                <a:solidFill>
                  <a:srgbClr val="474F58"/>
                </a:solidFill>
                <a:latin typeface="Arial MT"/>
                <a:cs typeface="Arial MT"/>
              </a:rPr>
              <a:t>SIEM-сервер по своей сути представляет собой платформу управления журналами. Управление журналами включает сбор данных, управление ими для анализа и сохранение исторических данных</a:t>
            </a:r>
            <a:r>
              <a:rPr lang="en-US" sz="1100" spc="-25" dirty="0">
                <a:solidFill>
                  <a:srgbClr val="474F58"/>
                </a:solidFill>
                <a:latin typeface="Arial MT"/>
                <a:cs typeface="Arial MT"/>
              </a:rPr>
              <a:t>.</a:t>
            </a:r>
            <a:endParaRPr lang="en-US" sz="1100" dirty="0">
              <a:latin typeface="Arial MT"/>
              <a:cs typeface="Arial MT"/>
            </a:endParaRPr>
          </a:p>
        </p:txBody>
      </p:sp>
      <p:sp>
        <p:nvSpPr>
          <p:cNvPr id="20" name="object 18"/>
          <p:cNvSpPr txBox="1"/>
          <p:nvPr/>
        </p:nvSpPr>
        <p:spPr>
          <a:xfrm>
            <a:off x="475615" y="4944852"/>
            <a:ext cx="4209415" cy="1497076"/>
          </a:xfrm>
          <a:prstGeom prst="rect">
            <a:avLst/>
          </a:prstGeom>
          <a:ln w="6350">
            <a:solidFill>
              <a:srgbClr val="D7DCE0"/>
            </a:solidFill>
          </a:ln>
        </p:spPr>
        <p:txBody>
          <a:bodyPr vert="horz" wrap="square" lIns="0" tIns="1905" rIns="0" bIns="0" rtlCol="0">
            <a:spAutoFit/>
          </a:bodyPr>
          <a:lstStyle/>
          <a:p>
            <a:pPr>
              <a:lnSpc>
                <a:spcPct val="100000"/>
              </a:lnSpc>
              <a:spcBef>
                <a:spcPts val="15"/>
              </a:spcBef>
            </a:pPr>
            <a:endParaRPr sz="1400" dirty="0">
              <a:latin typeface="Times New Roman"/>
              <a:cs typeface="Times New Roman"/>
            </a:endParaRPr>
          </a:p>
          <a:p>
            <a:pPr marL="215900">
              <a:lnSpc>
                <a:spcPct val="100000"/>
              </a:lnSpc>
            </a:pPr>
            <a:r>
              <a:rPr lang="en-US" sz="1400" i="1" spc="-35" dirty="0">
                <a:solidFill>
                  <a:srgbClr val="139DF2"/>
                </a:solidFill>
                <a:latin typeface="Verdana"/>
                <a:cs typeface="Verdana"/>
              </a:rPr>
              <a:t>SIEM </a:t>
            </a:r>
            <a:r>
              <a:rPr lang="ru-RU" sz="1400" i="1" spc="-35" dirty="0">
                <a:solidFill>
                  <a:srgbClr val="139DF2"/>
                </a:solidFill>
                <a:latin typeface="Verdana"/>
                <a:cs typeface="Verdana"/>
              </a:rPr>
              <a:t>следующего поколения</a:t>
            </a:r>
            <a:endParaRPr sz="1400" dirty="0">
              <a:latin typeface="Verdana"/>
              <a:cs typeface="Verdana"/>
            </a:endParaRPr>
          </a:p>
          <a:p>
            <a:pPr marL="215900" marR="231140">
              <a:lnSpc>
                <a:spcPct val="111100"/>
              </a:lnSpc>
              <a:spcBef>
                <a:spcPts val="1200"/>
              </a:spcBef>
            </a:pPr>
            <a:r>
              <a:rPr lang="ru-RU" sz="900" spc="-15" dirty="0">
                <a:solidFill>
                  <a:srgbClr val="474F58"/>
                </a:solidFill>
                <a:latin typeface="Arial MT"/>
                <a:cs typeface="Arial MT"/>
              </a:rPr>
              <a:t>SIEM следующего поколения предварительно интегрированы с общими облачными системами и источниками данных, что позволяет напрямую получать данные журналов. Многие управляемые облачные сервисы и приложения </a:t>
            </a:r>
            <a:r>
              <a:rPr lang="ru-RU" sz="900" spc="-15" dirty="0" err="1">
                <a:solidFill>
                  <a:srgbClr val="474F58"/>
                </a:solidFill>
                <a:latin typeface="Arial MT"/>
                <a:cs typeface="Arial MT"/>
              </a:rPr>
              <a:t>SaaS</a:t>
            </a:r>
            <a:r>
              <a:rPr lang="ru-RU" sz="900" spc="-15" dirty="0">
                <a:solidFill>
                  <a:srgbClr val="474F58"/>
                </a:solidFill>
                <a:latin typeface="Arial MT"/>
                <a:cs typeface="Arial MT"/>
              </a:rPr>
              <a:t> не позволяют устанавливать традиционные сборщики SIEM, поэтому прямая интеграция между SIEM и облачными системами имеет решающее значение для обеспечения прозрачности</a:t>
            </a:r>
            <a:r>
              <a:rPr sz="900" dirty="0">
                <a:solidFill>
                  <a:srgbClr val="474F58"/>
                </a:solidFill>
                <a:latin typeface="Arial MT"/>
                <a:cs typeface="Arial MT"/>
              </a:rPr>
              <a:t>.</a:t>
            </a:r>
            <a:endParaRPr sz="900" dirty="0">
              <a:latin typeface="Arial MT"/>
              <a:cs typeface="Arial MT"/>
            </a:endParaRPr>
          </a:p>
        </p:txBody>
      </p:sp>
      <p:sp>
        <p:nvSpPr>
          <p:cNvPr id="21" name="object 19"/>
          <p:cNvSpPr txBox="1"/>
          <p:nvPr/>
        </p:nvSpPr>
        <p:spPr>
          <a:xfrm>
            <a:off x="6419214" y="4944852"/>
            <a:ext cx="2968625" cy="1497076"/>
          </a:xfrm>
          <a:prstGeom prst="rect">
            <a:avLst/>
          </a:prstGeom>
          <a:ln w="6350">
            <a:solidFill>
              <a:srgbClr val="D7DCE0"/>
            </a:solidFill>
          </a:ln>
        </p:spPr>
        <p:txBody>
          <a:bodyPr vert="horz" wrap="square" lIns="0" tIns="1905" rIns="0" bIns="0" rtlCol="0">
            <a:spAutoFit/>
          </a:bodyPr>
          <a:lstStyle/>
          <a:p>
            <a:pPr>
              <a:lnSpc>
                <a:spcPct val="100000"/>
              </a:lnSpc>
              <a:spcBef>
                <a:spcPts val="15"/>
              </a:spcBef>
            </a:pPr>
            <a:endParaRPr sz="1400" dirty="0">
              <a:latin typeface="Times New Roman"/>
              <a:cs typeface="Times New Roman"/>
            </a:endParaRPr>
          </a:p>
          <a:p>
            <a:pPr marL="225425">
              <a:lnSpc>
                <a:spcPct val="100000"/>
              </a:lnSpc>
            </a:pPr>
            <a:r>
              <a:rPr lang="en-US" sz="1400" i="1" spc="-35" dirty="0">
                <a:solidFill>
                  <a:srgbClr val="139DF2"/>
                </a:solidFill>
                <a:latin typeface="Verdana"/>
                <a:cs typeface="Verdana"/>
              </a:rPr>
              <a:t>SIEM </a:t>
            </a:r>
            <a:r>
              <a:rPr lang="ru-RU" sz="1400" i="1" spc="-35" dirty="0">
                <a:solidFill>
                  <a:srgbClr val="139DF2"/>
                </a:solidFill>
                <a:latin typeface="Verdana"/>
                <a:cs typeface="Verdana"/>
              </a:rPr>
              <a:t>следующего поколения</a:t>
            </a:r>
            <a:endParaRPr sz="1400" dirty="0">
              <a:latin typeface="Verdana"/>
              <a:cs typeface="Verdana"/>
            </a:endParaRPr>
          </a:p>
          <a:p>
            <a:pPr marL="225425" marR="209550">
              <a:lnSpc>
                <a:spcPct val="111100"/>
              </a:lnSpc>
              <a:spcBef>
                <a:spcPts val="1200"/>
              </a:spcBef>
            </a:pPr>
            <a:r>
              <a:rPr lang="ru-RU" sz="900" spc="-15" dirty="0">
                <a:solidFill>
                  <a:srgbClr val="474F58"/>
                </a:solidFill>
                <a:latin typeface="Arial MT"/>
                <a:cs typeface="Arial MT"/>
              </a:rPr>
              <a:t>SIEM следующего поколения все чаще основываются на современных технологиях озер данных, таких как Amazon S3, </a:t>
            </a:r>
            <a:r>
              <a:rPr lang="ru-RU" sz="900" spc="-15" dirty="0" err="1">
                <a:solidFill>
                  <a:srgbClr val="474F58"/>
                </a:solidFill>
                <a:latin typeface="Arial MT"/>
                <a:cs typeface="Arial MT"/>
              </a:rPr>
              <a:t>Hadoop</a:t>
            </a:r>
            <a:r>
              <a:rPr lang="ru-RU" sz="900" spc="-15" dirty="0">
                <a:solidFill>
                  <a:srgbClr val="474F58"/>
                </a:solidFill>
                <a:latin typeface="Arial MT"/>
                <a:cs typeface="Arial MT"/>
              </a:rPr>
              <a:t> или </a:t>
            </a:r>
            <a:r>
              <a:rPr lang="ru-RU" sz="900" spc="-15" dirty="0" err="1">
                <a:solidFill>
                  <a:srgbClr val="474F58"/>
                </a:solidFill>
                <a:latin typeface="Arial MT"/>
                <a:cs typeface="Arial MT"/>
              </a:rPr>
              <a:t>Elasticsearch</a:t>
            </a:r>
            <a:r>
              <a:rPr lang="ru-RU" sz="900" spc="-15" dirty="0">
                <a:solidFill>
                  <a:srgbClr val="474F58"/>
                </a:solidFill>
                <a:latin typeface="Arial MT"/>
                <a:cs typeface="Arial MT"/>
              </a:rPr>
              <a:t>, что обеспечивает практически неограниченное хранение данных при низких затратах</a:t>
            </a:r>
            <a:r>
              <a:rPr sz="900" spc="-20" dirty="0">
                <a:solidFill>
                  <a:srgbClr val="474F58"/>
                </a:solidFill>
                <a:latin typeface="Arial MT"/>
                <a:cs typeface="Arial MT"/>
              </a:rPr>
              <a:t>.</a:t>
            </a:r>
            <a:endParaRPr sz="900" dirty="0">
              <a:latin typeface="Arial MT"/>
              <a:cs typeface="Arial MT"/>
            </a:endParaRPr>
          </a:p>
        </p:txBody>
      </p:sp>
      <p:sp>
        <p:nvSpPr>
          <p:cNvPr id="22" name="object 20"/>
          <p:cNvSpPr txBox="1"/>
          <p:nvPr/>
        </p:nvSpPr>
        <p:spPr>
          <a:xfrm>
            <a:off x="450594" y="2173613"/>
            <a:ext cx="4474001" cy="1056700"/>
          </a:xfrm>
          <a:prstGeom prst="rect">
            <a:avLst/>
          </a:prstGeom>
        </p:spPr>
        <p:txBody>
          <a:bodyPr vert="horz" wrap="square" lIns="0" tIns="12700" rIns="0" bIns="0" rtlCol="0">
            <a:spAutoFit/>
          </a:bodyPr>
          <a:lstStyle/>
          <a:p>
            <a:pPr marL="12700">
              <a:lnSpc>
                <a:spcPct val="100000"/>
              </a:lnSpc>
              <a:spcBef>
                <a:spcPts val="100"/>
              </a:spcBef>
            </a:pPr>
            <a:r>
              <a:rPr lang="ru-RU" sz="1200" spc="-25" dirty="0">
                <a:solidFill>
                  <a:srgbClr val="474F58"/>
                </a:solidFill>
                <a:latin typeface="Trebuchet MS"/>
                <a:cs typeface="Trebuchet MS"/>
              </a:rPr>
              <a:t>Сбор данных</a:t>
            </a:r>
            <a:endParaRPr sz="1200" dirty="0">
              <a:latin typeface="Trebuchet MS"/>
              <a:cs typeface="Trebuchet MS"/>
            </a:endParaRPr>
          </a:p>
          <a:p>
            <a:pPr marL="12700" marR="5080">
              <a:lnSpc>
                <a:spcPct val="111100"/>
              </a:lnSpc>
              <a:spcBef>
                <a:spcPts val="840"/>
              </a:spcBef>
            </a:pPr>
            <a:r>
              <a:rPr lang="ru-RU" sz="900" spc="5" dirty="0">
                <a:solidFill>
                  <a:srgbClr val="474747"/>
                </a:solidFill>
                <a:latin typeface="Arial MT"/>
              </a:rPr>
              <a:t>SIEM собирают журналы и события из сотен организационных систем (неполный список см. в разделе «Источники журналов» ниже). Каждое устройство генерирует событие каждый раз, когда что-то происходит, и собирает события в простой файл журнала или базу данных. SIEM может собирать данные четырьмя способами</a:t>
            </a:r>
            <a:r>
              <a:rPr sz="900" spc="-20" dirty="0">
                <a:solidFill>
                  <a:srgbClr val="474F58"/>
                </a:solidFill>
                <a:latin typeface="Arial MT"/>
                <a:cs typeface="Arial MT"/>
              </a:rPr>
              <a:t>:</a:t>
            </a:r>
            <a:endParaRPr sz="900" dirty="0">
              <a:latin typeface="Arial MT"/>
              <a:cs typeface="Arial MT"/>
            </a:endParaRPr>
          </a:p>
        </p:txBody>
      </p:sp>
      <p:sp>
        <p:nvSpPr>
          <p:cNvPr id="23" name="object 21"/>
          <p:cNvSpPr txBox="1"/>
          <p:nvPr/>
        </p:nvSpPr>
        <p:spPr>
          <a:xfrm>
            <a:off x="507745" y="3240337"/>
            <a:ext cx="4191635" cy="151323"/>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474747"/>
                </a:solidFill>
                <a:latin typeface="Arial MT"/>
                <a:cs typeface="Arial MT"/>
              </a:rPr>
              <a:t>01.</a:t>
            </a:r>
            <a:r>
              <a:rPr sz="900" spc="-90" dirty="0">
                <a:solidFill>
                  <a:srgbClr val="474747"/>
                </a:solidFill>
                <a:latin typeface="Arial MT"/>
                <a:cs typeface="Arial MT"/>
              </a:rPr>
              <a:t> </a:t>
            </a:r>
            <a:r>
              <a:rPr lang="ru-RU" sz="900" spc="-35" dirty="0">
                <a:solidFill>
                  <a:srgbClr val="474747"/>
                </a:solidFill>
                <a:latin typeface="Arial MT"/>
                <a:cs typeface="Arial MT"/>
              </a:rPr>
              <a:t>Через установленный на устройстве агент (самый распространенный способ)</a:t>
            </a:r>
            <a:endParaRPr sz="900" dirty="0">
              <a:latin typeface="Arial MT"/>
              <a:cs typeface="Arial MT"/>
            </a:endParaRPr>
          </a:p>
        </p:txBody>
      </p:sp>
      <p:sp>
        <p:nvSpPr>
          <p:cNvPr id="24" name="object 22"/>
          <p:cNvSpPr txBox="1"/>
          <p:nvPr/>
        </p:nvSpPr>
        <p:spPr>
          <a:xfrm>
            <a:off x="507745" y="3506999"/>
            <a:ext cx="5339887" cy="151323"/>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474747"/>
                </a:solidFill>
                <a:latin typeface="Arial MT"/>
                <a:cs typeface="Arial MT"/>
              </a:rPr>
              <a:t>02.</a:t>
            </a:r>
            <a:r>
              <a:rPr sz="900" spc="-90" dirty="0">
                <a:solidFill>
                  <a:srgbClr val="474747"/>
                </a:solidFill>
                <a:latin typeface="Arial MT"/>
                <a:cs typeface="Arial MT"/>
              </a:rPr>
              <a:t> </a:t>
            </a:r>
            <a:r>
              <a:rPr lang="ru-RU" sz="900" spc="-40" dirty="0">
                <a:solidFill>
                  <a:srgbClr val="474747"/>
                </a:solidFill>
                <a:latin typeface="Arial MT"/>
                <a:cs typeface="Arial MT"/>
              </a:rPr>
              <a:t>Путем прямого подключения к устройству с использованием сетевого протокола или вызова API</a:t>
            </a:r>
            <a:endParaRPr sz="900" dirty="0">
              <a:latin typeface="Arial MT"/>
              <a:cs typeface="Arial MT"/>
            </a:endParaRPr>
          </a:p>
        </p:txBody>
      </p:sp>
      <p:sp>
        <p:nvSpPr>
          <p:cNvPr id="25" name="object 23"/>
          <p:cNvSpPr txBox="1"/>
          <p:nvPr/>
        </p:nvSpPr>
        <p:spPr>
          <a:xfrm>
            <a:off x="507745" y="3773661"/>
            <a:ext cx="5146295" cy="151323"/>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474747"/>
                </a:solidFill>
                <a:latin typeface="Arial MT"/>
                <a:cs typeface="Arial MT"/>
              </a:rPr>
              <a:t>03.</a:t>
            </a:r>
            <a:r>
              <a:rPr sz="900" spc="-90" dirty="0">
                <a:solidFill>
                  <a:srgbClr val="474747"/>
                </a:solidFill>
                <a:latin typeface="Arial MT"/>
                <a:cs typeface="Arial MT"/>
              </a:rPr>
              <a:t> </a:t>
            </a:r>
            <a:r>
              <a:rPr lang="ru-RU" sz="900" spc="-40" dirty="0">
                <a:solidFill>
                  <a:srgbClr val="474747"/>
                </a:solidFill>
                <a:latin typeface="Arial MT"/>
                <a:cs typeface="Arial MT"/>
              </a:rPr>
              <a:t>Путем доступа к файлам журналов непосредственно из хранилища, обычно в формате </a:t>
            </a:r>
            <a:r>
              <a:rPr lang="ru-RU" sz="900" spc="-40" dirty="0" err="1">
                <a:solidFill>
                  <a:srgbClr val="474747"/>
                </a:solidFill>
                <a:latin typeface="Arial MT"/>
                <a:cs typeface="Arial MT"/>
              </a:rPr>
              <a:t>Syslog</a:t>
            </a:r>
            <a:endParaRPr sz="900" dirty="0">
              <a:latin typeface="Arial MT"/>
              <a:cs typeface="Arial MT"/>
            </a:endParaRPr>
          </a:p>
        </p:txBody>
      </p:sp>
      <p:sp>
        <p:nvSpPr>
          <p:cNvPr id="26" name="object 24"/>
          <p:cNvSpPr txBox="1"/>
          <p:nvPr/>
        </p:nvSpPr>
        <p:spPr>
          <a:xfrm>
            <a:off x="507745" y="4040323"/>
            <a:ext cx="4614027" cy="151323"/>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474747"/>
                </a:solidFill>
                <a:latin typeface="Arial MT"/>
                <a:cs typeface="Arial MT"/>
              </a:rPr>
              <a:t>04.</a:t>
            </a:r>
            <a:r>
              <a:rPr sz="900" spc="-90" dirty="0">
                <a:solidFill>
                  <a:srgbClr val="474747"/>
                </a:solidFill>
                <a:latin typeface="Arial MT"/>
                <a:cs typeface="Arial MT"/>
              </a:rPr>
              <a:t> </a:t>
            </a:r>
            <a:r>
              <a:rPr lang="ru-RU" sz="900" spc="-35" dirty="0">
                <a:solidFill>
                  <a:srgbClr val="474747"/>
                </a:solidFill>
                <a:latin typeface="Arial MT"/>
                <a:cs typeface="Arial MT"/>
              </a:rPr>
              <a:t>Через протокол потоковой передачи событий, такой как SNMP, </a:t>
            </a:r>
            <a:r>
              <a:rPr lang="ru-RU" sz="900" spc="-35" dirty="0" err="1">
                <a:solidFill>
                  <a:srgbClr val="474747"/>
                </a:solidFill>
                <a:latin typeface="Arial MT"/>
                <a:cs typeface="Arial MT"/>
              </a:rPr>
              <a:t>Netflow</a:t>
            </a:r>
            <a:r>
              <a:rPr lang="ru-RU" sz="900" spc="-35" dirty="0">
                <a:solidFill>
                  <a:srgbClr val="474747"/>
                </a:solidFill>
                <a:latin typeface="Arial MT"/>
                <a:cs typeface="Arial MT"/>
              </a:rPr>
              <a:t> или IPFIX</a:t>
            </a:r>
            <a:endParaRPr sz="900" dirty="0">
              <a:latin typeface="Arial MT"/>
              <a:cs typeface="Arial MT"/>
            </a:endParaRPr>
          </a:p>
        </p:txBody>
      </p:sp>
      <p:sp>
        <p:nvSpPr>
          <p:cNvPr id="27" name="object 25"/>
          <p:cNvSpPr txBox="1"/>
          <p:nvPr/>
        </p:nvSpPr>
        <p:spPr>
          <a:xfrm>
            <a:off x="450595" y="4291782"/>
            <a:ext cx="4248785" cy="308161"/>
          </a:xfrm>
          <a:prstGeom prst="rect">
            <a:avLst/>
          </a:prstGeom>
        </p:spPr>
        <p:txBody>
          <a:bodyPr vert="horz" wrap="square" lIns="0" tIns="12700" rIns="0" bIns="0" rtlCol="0">
            <a:spAutoFit/>
          </a:bodyPr>
          <a:lstStyle/>
          <a:p>
            <a:pPr marL="12700" marR="5080">
              <a:lnSpc>
                <a:spcPct val="111100"/>
              </a:lnSpc>
              <a:spcBef>
                <a:spcPts val="100"/>
              </a:spcBef>
            </a:pPr>
            <a:r>
              <a:rPr lang="ru-RU" sz="900" spc="-40" dirty="0">
                <a:solidFill>
                  <a:srgbClr val="474F58"/>
                </a:solidFill>
                <a:latin typeface="Arial MT"/>
                <a:cs typeface="Arial MT"/>
              </a:rPr>
              <a:t>Перед SIEM стоит задача собирать данные с устройств, стандартизировать их и сохранять в формате, позволяющем проводить анализ</a:t>
            </a:r>
            <a:r>
              <a:rPr sz="900" spc="-10" dirty="0">
                <a:solidFill>
                  <a:srgbClr val="474F58"/>
                </a:solidFill>
                <a:latin typeface="Arial MT"/>
                <a:cs typeface="Arial MT"/>
              </a:rPr>
              <a:t>.</a:t>
            </a:r>
            <a:endParaRPr sz="900" dirty="0">
              <a:latin typeface="Arial MT"/>
              <a:cs typeface="Arial MT"/>
            </a:endParaRPr>
          </a:p>
        </p:txBody>
      </p:sp>
      <p:sp>
        <p:nvSpPr>
          <p:cNvPr id="28" name="object 26"/>
          <p:cNvSpPr txBox="1"/>
          <p:nvPr/>
        </p:nvSpPr>
        <p:spPr>
          <a:xfrm>
            <a:off x="6403340" y="2173613"/>
            <a:ext cx="3136900" cy="595419"/>
          </a:xfrm>
          <a:prstGeom prst="rect">
            <a:avLst/>
          </a:prstGeom>
        </p:spPr>
        <p:txBody>
          <a:bodyPr vert="horz" wrap="square" lIns="0" tIns="12700" rIns="0" bIns="0" rtlCol="0">
            <a:spAutoFit/>
          </a:bodyPr>
          <a:lstStyle/>
          <a:p>
            <a:pPr marL="12700">
              <a:lnSpc>
                <a:spcPct val="100000"/>
              </a:lnSpc>
              <a:spcBef>
                <a:spcPts val="100"/>
              </a:spcBef>
            </a:pPr>
            <a:r>
              <a:rPr lang="ru-RU" sz="1200" spc="-25" dirty="0">
                <a:solidFill>
                  <a:srgbClr val="474F58"/>
                </a:solidFill>
                <a:latin typeface="Trebuchet MS"/>
                <a:cs typeface="Trebuchet MS"/>
              </a:rPr>
              <a:t>Управление данными</a:t>
            </a:r>
            <a:endParaRPr sz="1200" dirty="0">
              <a:latin typeface="Trebuchet MS"/>
              <a:cs typeface="Trebuchet MS"/>
            </a:endParaRPr>
          </a:p>
          <a:p>
            <a:pPr marL="12700" marR="5080">
              <a:lnSpc>
                <a:spcPct val="111100"/>
              </a:lnSpc>
              <a:spcBef>
                <a:spcPts val="840"/>
              </a:spcBef>
            </a:pPr>
            <a:r>
              <a:rPr lang="ru-RU" sz="900" spc="-55" dirty="0">
                <a:solidFill>
                  <a:srgbClr val="474F58"/>
                </a:solidFill>
                <a:latin typeface="Arial MT"/>
                <a:cs typeface="Arial MT"/>
              </a:rPr>
              <a:t>SIEM-системы, особенно в крупных организациях, могут хранить ошеломляющие объёмы данных. Данные должны быть</a:t>
            </a:r>
            <a:r>
              <a:rPr sz="900" spc="-30" dirty="0">
                <a:solidFill>
                  <a:srgbClr val="474F58"/>
                </a:solidFill>
                <a:latin typeface="Arial MT"/>
                <a:cs typeface="Arial MT"/>
              </a:rPr>
              <a:t>:</a:t>
            </a:r>
            <a:endParaRPr sz="900" dirty="0">
              <a:latin typeface="Arial MT"/>
              <a:cs typeface="Arial MT"/>
            </a:endParaRPr>
          </a:p>
        </p:txBody>
      </p:sp>
      <p:sp>
        <p:nvSpPr>
          <p:cNvPr id="29" name="object 27"/>
          <p:cNvSpPr txBox="1"/>
          <p:nvPr/>
        </p:nvSpPr>
        <p:spPr>
          <a:xfrm>
            <a:off x="6403340" y="2992763"/>
            <a:ext cx="2712085" cy="289823"/>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Font typeface="Arial MT"/>
              <a:buChar char="•"/>
              <a:tabLst>
                <a:tab pos="127000" algn="l"/>
              </a:tabLst>
            </a:pPr>
            <a:r>
              <a:rPr lang="ru-RU" sz="900" b="1" spc="-5" dirty="0">
                <a:solidFill>
                  <a:srgbClr val="474747"/>
                </a:solidFill>
                <a:latin typeface="Trebuchet MS"/>
                <a:cs typeface="Trebuchet MS"/>
              </a:rPr>
              <a:t>Сохраняться</a:t>
            </a:r>
            <a:r>
              <a:rPr sz="900" b="1" spc="-60" dirty="0">
                <a:solidFill>
                  <a:srgbClr val="474747"/>
                </a:solidFill>
                <a:latin typeface="Trebuchet MS"/>
                <a:cs typeface="Trebuchet MS"/>
              </a:rPr>
              <a:t> </a:t>
            </a:r>
            <a:r>
              <a:rPr sz="900" spc="-40" dirty="0">
                <a:solidFill>
                  <a:srgbClr val="474747"/>
                </a:solidFill>
                <a:latin typeface="Arial MT"/>
                <a:cs typeface="Arial MT"/>
              </a:rPr>
              <a:t>–</a:t>
            </a:r>
            <a:r>
              <a:rPr sz="900" spc="-35" dirty="0">
                <a:solidFill>
                  <a:srgbClr val="474747"/>
                </a:solidFill>
                <a:latin typeface="Arial MT"/>
                <a:cs typeface="Arial MT"/>
              </a:rPr>
              <a:t> </a:t>
            </a:r>
            <a:r>
              <a:rPr lang="ru-RU" sz="900" spc="5" dirty="0">
                <a:solidFill>
                  <a:srgbClr val="474747"/>
                </a:solidFill>
                <a:latin typeface="Arial MT"/>
                <a:cs typeface="Arial MT"/>
              </a:rPr>
              <a:t>либо локально, либо в облаке, либо и то, и другое</a:t>
            </a:r>
            <a:endParaRPr sz="900" dirty="0">
              <a:latin typeface="Arial MT"/>
              <a:cs typeface="Arial MT"/>
            </a:endParaRPr>
          </a:p>
        </p:txBody>
      </p:sp>
      <p:sp>
        <p:nvSpPr>
          <p:cNvPr id="30" name="object 28"/>
          <p:cNvSpPr txBox="1"/>
          <p:nvPr/>
        </p:nvSpPr>
        <p:spPr>
          <a:xfrm>
            <a:off x="6403340" y="3332591"/>
            <a:ext cx="3136900" cy="308161"/>
          </a:xfrm>
          <a:prstGeom prst="rect">
            <a:avLst/>
          </a:prstGeom>
        </p:spPr>
        <p:txBody>
          <a:bodyPr vert="horz" wrap="square" lIns="0" tIns="12700" rIns="0" bIns="0" rtlCol="0">
            <a:spAutoFit/>
          </a:bodyPr>
          <a:lstStyle/>
          <a:p>
            <a:pPr marL="127000" marR="5080" indent="-114300">
              <a:lnSpc>
                <a:spcPct val="111100"/>
              </a:lnSpc>
              <a:spcBef>
                <a:spcPts val="100"/>
              </a:spcBef>
              <a:buClr>
                <a:srgbClr val="49AA4D"/>
              </a:buClr>
              <a:buFont typeface="Arial MT"/>
              <a:buChar char="•"/>
              <a:tabLst>
                <a:tab pos="127000" algn="l"/>
              </a:tabLst>
            </a:pPr>
            <a:r>
              <a:rPr lang="ru-RU" sz="900" b="1" spc="-40" dirty="0">
                <a:solidFill>
                  <a:srgbClr val="474747"/>
                </a:solidFill>
                <a:latin typeface="Trebuchet MS"/>
                <a:cs typeface="Trebuchet MS"/>
              </a:rPr>
              <a:t>Оптимизированы и индексированы</a:t>
            </a:r>
            <a:r>
              <a:rPr sz="900" b="1" spc="-50" dirty="0">
                <a:solidFill>
                  <a:srgbClr val="474747"/>
                </a:solidFill>
                <a:latin typeface="Trebuchet MS"/>
                <a:cs typeface="Trebuchet MS"/>
              </a:rPr>
              <a:t> </a:t>
            </a:r>
            <a:r>
              <a:rPr sz="900" spc="-40" dirty="0">
                <a:solidFill>
                  <a:srgbClr val="474747"/>
                </a:solidFill>
                <a:latin typeface="Arial MT"/>
                <a:cs typeface="Arial MT"/>
              </a:rPr>
              <a:t>–</a:t>
            </a:r>
            <a:r>
              <a:rPr sz="900" spc="-30" dirty="0">
                <a:solidFill>
                  <a:srgbClr val="474747"/>
                </a:solidFill>
                <a:latin typeface="Arial MT"/>
                <a:cs typeface="Arial MT"/>
              </a:rPr>
              <a:t> </a:t>
            </a:r>
            <a:r>
              <a:rPr lang="ru-RU" sz="900" spc="-5" dirty="0">
                <a:solidFill>
                  <a:srgbClr val="474747"/>
                </a:solidFill>
                <a:latin typeface="Arial MT"/>
                <a:cs typeface="Arial MT"/>
              </a:rPr>
              <a:t>для обеспечения эффективного анализа и исследования</a:t>
            </a:r>
            <a:endParaRPr sz="900" dirty="0">
              <a:latin typeface="Arial MT"/>
              <a:cs typeface="Arial MT"/>
            </a:endParaRPr>
          </a:p>
        </p:txBody>
      </p:sp>
      <p:sp>
        <p:nvSpPr>
          <p:cNvPr id="31" name="object 29"/>
          <p:cNvSpPr txBox="1"/>
          <p:nvPr/>
        </p:nvSpPr>
        <p:spPr>
          <a:xfrm>
            <a:off x="6403340" y="3777546"/>
            <a:ext cx="2984499" cy="1076961"/>
          </a:xfrm>
          <a:prstGeom prst="rect">
            <a:avLst/>
          </a:prstGeom>
        </p:spPr>
        <p:txBody>
          <a:bodyPr vert="horz" wrap="square" lIns="0" tIns="12700" rIns="0" bIns="0" rtlCol="0">
            <a:spAutoFit/>
          </a:bodyPr>
          <a:lstStyle/>
          <a:p>
            <a:pPr marL="127000" marR="5080" indent="-114300">
              <a:lnSpc>
                <a:spcPct val="111100"/>
              </a:lnSpc>
              <a:spcBef>
                <a:spcPts val="100"/>
              </a:spcBef>
              <a:buClr>
                <a:srgbClr val="49AA4D"/>
              </a:buClr>
              <a:buFont typeface="Arial MT"/>
              <a:buChar char="•"/>
              <a:tabLst>
                <a:tab pos="127000" algn="l"/>
              </a:tabLst>
            </a:pPr>
            <a:r>
              <a:rPr lang="ru-RU" sz="900" b="1" spc="-35" dirty="0">
                <a:solidFill>
                  <a:srgbClr val="474747"/>
                </a:solidFill>
                <a:latin typeface="Trebuchet MS"/>
                <a:cs typeface="Trebuchet MS"/>
              </a:rPr>
              <a:t>Многоуровневыми</a:t>
            </a:r>
            <a:r>
              <a:rPr sz="900" b="1" spc="-60" dirty="0">
                <a:solidFill>
                  <a:srgbClr val="474747"/>
                </a:solidFill>
                <a:latin typeface="Trebuchet MS"/>
                <a:cs typeface="Trebuchet MS"/>
              </a:rPr>
              <a:t> </a:t>
            </a:r>
            <a:r>
              <a:rPr sz="900" spc="-40" dirty="0">
                <a:solidFill>
                  <a:srgbClr val="474747"/>
                </a:solidFill>
                <a:latin typeface="Arial MT"/>
                <a:cs typeface="Arial MT"/>
              </a:rPr>
              <a:t>–</a:t>
            </a:r>
            <a:r>
              <a:rPr sz="900" spc="-35" dirty="0">
                <a:solidFill>
                  <a:srgbClr val="474747"/>
                </a:solidFill>
                <a:latin typeface="Arial MT"/>
                <a:cs typeface="Arial MT"/>
              </a:rPr>
              <a:t> </a:t>
            </a:r>
            <a:r>
              <a:rPr lang="ru-RU" sz="900" spc="-5" dirty="0">
                <a:solidFill>
                  <a:srgbClr val="474747"/>
                </a:solidFill>
                <a:latin typeface="Arial MT"/>
                <a:cs typeface="Arial MT"/>
              </a:rPr>
              <a:t>«горячие» данные, необходимые для оперативного мониторинга безопасности, должны храниться в высокопроизводительном хранилище, тогда как «холодные» данные, которые вы однажды захотите изучить, должны быть перенесены на недорогие носители большого объема</a:t>
            </a:r>
            <a:endParaRPr sz="900" dirty="0">
              <a:latin typeface="Arial MT"/>
              <a:cs typeface="Arial MT"/>
            </a:endParaRPr>
          </a:p>
        </p:txBody>
      </p:sp>
    </p:spTree>
    <p:extLst>
      <p:ext uri="{BB962C8B-B14F-4D97-AF65-F5344CB8AC3E}">
        <p14:creationId xmlns:p14="http://schemas.microsoft.com/office/powerpoint/2010/main" val="2849691987"/>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6331550" cy="474480"/>
          </a:xfrm>
          <a:prstGeom prst="rect">
            <a:avLst/>
          </a:prstGeom>
          <a:noFill/>
          <a:ln w="0">
            <a:noFill/>
          </a:ln>
        </p:spPr>
        <p:txBody>
          <a:bodyPr lIns="0" tIns="0" rIns="0" bIns="0" anchor="t">
            <a:noAutofit/>
          </a:bodyPr>
          <a:lstStyle/>
          <a:p>
            <a:pPr>
              <a:lnSpc>
                <a:spcPct val="100000"/>
              </a:lnSpc>
              <a:buNone/>
            </a:pPr>
            <a:r>
              <a:rPr lang="ru-RU" sz="3200" b="0" strike="noStrike" spc="-1" dirty="0" smtClean="0">
                <a:solidFill>
                  <a:srgbClr val="2369B0"/>
                </a:solidFill>
                <a:latin typeface="Times New Roman"/>
              </a:rPr>
              <a:t>Атр</a:t>
            </a:r>
            <a:r>
              <a:rPr lang="ru-RU" sz="3200" spc="-1" dirty="0">
                <a:solidFill>
                  <a:srgbClr val="2369B0"/>
                </a:solidFill>
                <a:latin typeface="Times New Roman"/>
              </a:rPr>
              <a:t>и</a:t>
            </a:r>
            <a:r>
              <a:rPr lang="ru-RU" sz="3200" b="0" strike="noStrike" spc="-1" dirty="0" smtClean="0">
                <a:solidFill>
                  <a:srgbClr val="2369B0"/>
                </a:solidFill>
                <a:latin typeface="Times New Roman"/>
              </a:rPr>
              <a:t>буция хакерских групп </a:t>
            </a:r>
            <a:r>
              <a:rPr lang="en-US" sz="3200" b="0" strike="noStrike" spc="-1" dirty="0" smtClean="0">
                <a:solidFill>
                  <a:srgbClr val="2369B0"/>
                </a:solidFill>
                <a:latin typeface="Times New Roman"/>
              </a:rPr>
              <a:t>MITRE</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7" name="Рисунок 6"/>
          <p:cNvPicPr>
            <a:picLocks noChangeAspect="1"/>
          </p:cNvPicPr>
          <p:nvPr/>
        </p:nvPicPr>
        <p:blipFill>
          <a:blip r:embed="rId3"/>
          <a:stretch>
            <a:fillRect/>
          </a:stretch>
        </p:blipFill>
        <p:spPr>
          <a:xfrm>
            <a:off x="868717" y="813329"/>
            <a:ext cx="10256363" cy="4705337"/>
          </a:xfrm>
          <a:prstGeom prst="rect">
            <a:avLst/>
          </a:prstGeom>
        </p:spPr>
      </p:pic>
    </p:spTree>
    <p:extLst>
      <p:ext uri="{BB962C8B-B14F-4D97-AF65-F5344CB8AC3E}">
        <p14:creationId xmlns:p14="http://schemas.microsoft.com/office/powerpoint/2010/main" val="1659021065"/>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820160" cy="552240"/>
          </a:xfrm>
          <a:prstGeom prst="rect">
            <a:avLst/>
          </a:prstGeom>
          <a:noFill/>
          <a:ln w="0">
            <a:noFill/>
          </a:ln>
        </p:spPr>
        <p:txBody>
          <a:bodyPr lIns="0" tIns="0" rIns="0" bIns="0" anchor="t">
            <a:noAutofit/>
          </a:bodyPr>
          <a:lstStyle/>
          <a:p>
            <a:pPr>
              <a:lnSpc>
                <a:spcPct val="100000"/>
              </a:lnSpc>
              <a:buNone/>
            </a:pPr>
            <a:r>
              <a:rPr lang="ru-RU" sz="3200" spc="-1" dirty="0" smtClean="0">
                <a:solidFill>
                  <a:srgbClr val="2369B0"/>
                </a:solidFill>
                <a:latin typeface="Times New Roman"/>
              </a:rPr>
              <a:t>Источники логов </a:t>
            </a:r>
            <a:r>
              <a:rPr lang="en-US" sz="3200" spc="-1" dirty="0" smtClean="0">
                <a:solidFill>
                  <a:srgbClr val="2369B0"/>
                </a:solidFill>
                <a:latin typeface="Times New Roman"/>
              </a:rPr>
              <a:t>SIEM</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41" name="object 17"/>
          <p:cNvSpPr/>
          <p:nvPr/>
        </p:nvSpPr>
        <p:spPr>
          <a:xfrm>
            <a:off x="0" y="685799"/>
            <a:ext cx="10058400" cy="6350"/>
          </a:xfrm>
          <a:custGeom>
            <a:avLst/>
            <a:gdLst/>
            <a:ahLst/>
            <a:cxnLst/>
            <a:rect l="l" t="t" r="r" b="b"/>
            <a:pathLst>
              <a:path w="10058400" h="6350">
                <a:moveTo>
                  <a:pt x="10058387" y="0"/>
                </a:moveTo>
                <a:lnTo>
                  <a:pt x="0" y="0"/>
                </a:lnTo>
                <a:lnTo>
                  <a:pt x="0" y="6350"/>
                </a:lnTo>
                <a:lnTo>
                  <a:pt x="10058387" y="6350"/>
                </a:lnTo>
                <a:lnTo>
                  <a:pt x="10058387" y="0"/>
                </a:lnTo>
                <a:close/>
              </a:path>
            </a:pathLst>
          </a:custGeom>
          <a:solidFill>
            <a:srgbClr val="D7DCE0"/>
          </a:solidFill>
        </p:spPr>
        <p:txBody>
          <a:bodyPr wrap="square" lIns="0" tIns="0" rIns="0" bIns="0" rtlCol="0"/>
          <a:lstStyle/>
          <a:p>
            <a:endParaRPr/>
          </a:p>
        </p:txBody>
      </p:sp>
      <p:sp>
        <p:nvSpPr>
          <p:cNvPr id="42" name="object 18"/>
          <p:cNvSpPr/>
          <p:nvPr/>
        </p:nvSpPr>
        <p:spPr>
          <a:xfrm>
            <a:off x="574547" y="2387824"/>
            <a:ext cx="2005330" cy="4341495"/>
          </a:xfrm>
          <a:custGeom>
            <a:avLst/>
            <a:gdLst/>
            <a:ahLst/>
            <a:cxnLst/>
            <a:rect l="l" t="t" r="r" b="b"/>
            <a:pathLst>
              <a:path w="2005330" h="4341495">
                <a:moveTo>
                  <a:pt x="2004822" y="0"/>
                </a:moveTo>
                <a:lnTo>
                  <a:pt x="0" y="0"/>
                </a:lnTo>
                <a:lnTo>
                  <a:pt x="0" y="4341164"/>
                </a:lnTo>
                <a:lnTo>
                  <a:pt x="2004822" y="4341164"/>
                </a:lnTo>
                <a:lnTo>
                  <a:pt x="2004822" y="0"/>
                </a:lnTo>
                <a:close/>
              </a:path>
            </a:pathLst>
          </a:custGeom>
          <a:solidFill>
            <a:srgbClr val="FFFFFF"/>
          </a:solidFill>
        </p:spPr>
        <p:txBody>
          <a:bodyPr wrap="square" lIns="0" tIns="0" rIns="0" bIns="0" rtlCol="0"/>
          <a:lstStyle/>
          <a:p>
            <a:endParaRPr/>
          </a:p>
        </p:txBody>
      </p:sp>
      <p:sp>
        <p:nvSpPr>
          <p:cNvPr id="43" name="object 19"/>
          <p:cNvSpPr/>
          <p:nvPr/>
        </p:nvSpPr>
        <p:spPr>
          <a:xfrm>
            <a:off x="2807970" y="2387824"/>
            <a:ext cx="2005330" cy="4341495"/>
          </a:xfrm>
          <a:custGeom>
            <a:avLst/>
            <a:gdLst/>
            <a:ahLst/>
            <a:cxnLst/>
            <a:rect l="l" t="t" r="r" b="b"/>
            <a:pathLst>
              <a:path w="2005329" h="4341495">
                <a:moveTo>
                  <a:pt x="2004822" y="0"/>
                </a:moveTo>
                <a:lnTo>
                  <a:pt x="0" y="0"/>
                </a:lnTo>
                <a:lnTo>
                  <a:pt x="0" y="4341164"/>
                </a:lnTo>
                <a:lnTo>
                  <a:pt x="2004822" y="4341164"/>
                </a:lnTo>
                <a:lnTo>
                  <a:pt x="2004822" y="0"/>
                </a:lnTo>
                <a:close/>
              </a:path>
            </a:pathLst>
          </a:custGeom>
          <a:solidFill>
            <a:srgbClr val="FFFFFF"/>
          </a:solidFill>
        </p:spPr>
        <p:txBody>
          <a:bodyPr wrap="square" lIns="0" tIns="0" rIns="0" bIns="0" rtlCol="0"/>
          <a:lstStyle/>
          <a:p>
            <a:endParaRPr/>
          </a:p>
        </p:txBody>
      </p:sp>
      <p:sp>
        <p:nvSpPr>
          <p:cNvPr id="44" name="object 20"/>
          <p:cNvSpPr/>
          <p:nvPr/>
        </p:nvSpPr>
        <p:spPr>
          <a:xfrm>
            <a:off x="5036820" y="2387824"/>
            <a:ext cx="2005330" cy="4341495"/>
          </a:xfrm>
          <a:custGeom>
            <a:avLst/>
            <a:gdLst/>
            <a:ahLst/>
            <a:cxnLst/>
            <a:rect l="l" t="t" r="r" b="b"/>
            <a:pathLst>
              <a:path w="2005329" h="4341495">
                <a:moveTo>
                  <a:pt x="2004822" y="0"/>
                </a:moveTo>
                <a:lnTo>
                  <a:pt x="0" y="0"/>
                </a:lnTo>
                <a:lnTo>
                  <a:pt x="0" y="4341164"/>
                </a:lnTo>
                <a:lnTo>
                  <a:pt x="2004822" y="4341164"/>
                </a:lnTo>
                <a:lnTo>
                  <a:pt x="2004822" y="0"/>
                </a:lnTo>
                <a:close/>
              </a:path>
            </a:pathLst>
          </a:custGeom>
          <a:solidFill>
            <a:srgbClr val="FFFFFF"/>
          </a:solidFill>
        </p:spPr>
        <p:txBody>
          <a:bodyPr wrap="square" lIns="0" tIns="0" rIns="0" bIns="0" rtlCol="0"/>
          <a:lstStyle/>
          <a:p>
            <a:endParaRPr/>
          </a:p>
        </p:txBody>
      </p:sp>
      <p:sp>
        <p:nvSpPr>
          <p:cNvPr id="45" name="object 21"/>
          <p:cNvSpPr/>
          <p:nvPr/>
        </p:nvSpPr>
        <p:spPr>
          <a:xfrm>
            <a:off x="7265670" y="2387824"/>
            <a:ext cx="2005330" cy="4341495"/>
          </a:xfrm>
          <a:custGeom>
            <a:avLst/>
            <a:gdLst/>
            <a:ahLst/>
            <a:cxnLst/>
            <a:rect l="l" t="t" r="r" b="b"/>
            <a:pathLst>
              <a:path w="2005329" h="4341495">
                <a:moveTo>
                  <a:pt x="2004822" y="0"/>
                </a:moveTo>
                <a:lnTo>
                  <a:pt x="0" y="0"/>
                </a:lnTo>
                <a:lnTo>
                  <a:pt x="0" y="4341164"/>
                </a:lnTo>
                <a:lnTo>
                  <a:pt x="2004822" y="4341164"/>
                </a:lnTo>
                <a:lnTo>
                  <a:pt x="2004822" y="0"/>
                </a:lnTo>
                <a:close/>
              </a:path>
            </a:pathLst>
          </a:custGeom>
          <a:solidFill>
            <a:srgbClr val="FFFFFF"/>
          </a:solidFill>
        </p:spPr>
        <p:txBody>
          <a:bodyPr wrap="square" lIns="0" tIns="0" rIns="0" bIns="0" rtlCol="0"/>
          <a:lstStyle/>
          <a:p>
            <a:endParaRPr/>
          </a:p>
        </p:txBody>
      </p:sp>
      <p:sp>
        <p:nvSpPr>
          <p:cNvPr id="46" name="object 22"/>
          <p:cNvSpPr txBox="1"/>
          <p:nvPr/>
        </p:nvSpPr>
        <p:spPr>
          <a:xfrm>
            <a:off x="304560" y="846397"/>
            <a:ext cx="4213860" cy="920637"/>
          </a:xfrm>
          <a:prstGeom prst="rect">
            <a:avLst/>
          </a:prstGeom>
        </p:spPr>
        <p:txBody>
          <a:bodyPr vert="horz" wrap="square" lIns="0" tIns="12700" rIns="0" bIns="0" rtlCol="0">
            <a:spAutoFit/>
          </a:bodyPr>
          <a:lstStyle/>
          <a:p>
            <a:pPr marL="12700">
              <a:lnSpc>
                <a:spcPct val="100000"/>
              </a:lnSpc>
              <a:spcBef>
                <a:spcPts val="100"/>
              </a:spcBef>
            </a:pPr>
            <a:r>
              <a:rPr lang="ru-RU" sz="2400" spc="55" dirty="0">
                <a:solidFill>
                  <a:srgbClr val="262C34"/>
                </a:solidFill>
                <a:latin typeface="Trebuchet MS"/>
                <a:cs typeface="Trebuchet MS"/>
              </a:rPr>
              <a:t>Источники логов </a:t>
            </a:r>
            <a:r>
              <a:rPr lang="en-US" sz="2400" spc="55" dirty="0">
                <a:solidFill>
                  <a:srgbClr val="262C34"/>
                </a:solidFill>
                <a:latin typeface="Trebuchet MS"/>
                <a:cs typeface="Trebuchet MS"/>
              </a:rPr>
              <a:t>SIEM</a:t>
            </a:r>
            <a:endParaRPr sz="2400" dirty="0">
              <a:latin typeface="Trebuchet MS"/>
              <a:cs typeface="Trebuchet MS"/>
            </a:endParaRPr>
          </a:p>
          <a:p>
            <a:pPr marL="12700" marR="5080">
              <a:lnSpc>
                <a:spcPct val="106100"/>
              </a:lnSpc>
              <a:spcBef>
                <a:spcPts val="1540"/>
              </a:spcBef>
            </a:pPr>
            <a:r>
              <a:rPr lang="ru-RU" sz="1100" spc="-35" dirty="0">
                <a:solidFill>
                  <a:srgbClr val="474F58"/>
                </a:solidFill>
                <a:latin typeface="Arial MT"/>
                <a:cs typeface="Arial MT"/>
              </a:rPr>
              <a:t>Какие организационные системы передают свои журналы в SIEM? Какие еще бизнес-данные представляют интерес для SIEM?</a:t>
            </a:r>
            <a:endParaRPr sz="1100" dirty="0">
              <a:latin typeface="Arial MT"/>
              <a:cs typeface="Arial MT"/>
            </a:endParaRPr>
          </a:p>
        </p:txBody>
      </p:sp>
      <p:sp>
        <p:nvSpPr>
          <p:cNvPr id="47" name="object 23"/>
          <p:cNvSpPr txBox="1"/>
          <p:nvPr/>
        </p:nvSpPr>
        <p:spPr>
          <a:xfrm>
            <a:off x="574547" y="2387824"/>
            <a:ext cx="2366773" cy="4358244"/>
          </a:xfrm>
          <a:prstGeom prst="rect">
            <a:avLst/>
          </a:prstGeom>
        </p:spPr>
        <p:txBody>
          <a:bodyPr vert="horz" wrap="square" lIns="0" tIns="3175" rIns="0" bIns="0" rtlCol="0">
            <a:spAutoFit/>
          </a:bodyPr>
          <a:lstStyle/>
          <a:p>
            <a:pPr>
              <a:lnSpc>
                <a:spcPct val="100000"/>
              </a:lnSpc>
              <a:spcBef>
                <a:spcPts val="25"/>
              </a:spcBef>
            </a:pPr>
            <a:endParaRPr lang="ru-RU" sz="1550" dirty="0">
              <a:latin typeface="Times New Roman"/>
              <a:cs typeface="Times New Roman"/>
            </a:endParaRPr>
          </a:p>
          <a:p>
            <a:pPr marL="266700" indent="-177800">
              <a:lnSpc>
                <a:spcPct val="100000"/>
              </a:lnSpc>
            </a:pPr>
            <a:r>
              <a:rPr lang="ru-RU" sz="1400" spc="-5" dirty="0">
                <a:solidFill>
                  <a:srgbClr val="474F58"/>
                </a:solidFill>
                <a:latin typeface="Trebuchet MS"/>
                <a:cs typeface="Trebuchet MS"/>
              </a:rPr>
              <a:t>События безопасности</a:t>
            </a:r>
            <a:endParaRPr sz="14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marL="307340" marR="560705" indent="-114300" defTabSz="942975">
              <a:lnSpc>
                <a:spcPts val="1300"/>
              </a:lnSpc>
              <a:spcBef>
                <a:spcPts val="1120"/>
              </a:spcBef>
              <a:buClr>
                <a:srgbClr val="49AA4D"/>
              </a:buClr>
              <a:buChar char="•"/>
              <a:tabLst>
                <a:tab pos="307975" algn="l"/>
              </a:tabLst>
            </a:pPr>
            <a:r>
              <a:rPr lang="ru-RU" sz="1100" dirty="0">
                <a:solidFill>
                  <a:srgbClr val="474747"/>
                </a:solidFill>
                <a:latin typeface="Arial MT"/>
                <a:cs typeface="Arial MT"/>
              </a:rPr>
              <a:t>Системы обнаружения вторжений</a:t>
            </a:r>
            <a:endParaRPr sz="1100" dirty="0">
              <a:latin typeface="Arial MT"/>
              <a:cs typeface="Arial MT"/>
            </a:endParaRPr>
          </a:p>
          <a:p>
            <a:pPr marL="307340" marR="206375" indent="-114300">
              <a:lnSpc>
                <a:spcPts val="1300"/>
              </a:lnSpc>
              <a:spcBef>
                <a:spcPts val="900"/>
              </a:spcBef>
              <a:buClr>
                <a:srgbClr val="49AA4D"/>
              </a:buClr>
              <a:buChar char="•"/>
              <a:tabLst>
                <a:tab pos="307975" algn="l"/>
              </a:tabLst>
            </a:pPr>
            <a:r>
              <a:rPr lang="ru-RU" sz="1100" spc="-20" dirty="0">
                <a:solidFill>
                  <a:srgbClr val="474747"/>
                </a:solidFill>
                <a:latin typeface="Arial MT"/>
                <a:cs typeface="Arial MT"/>
              </a:rPr>
              <a:t>Защита конечных точек (антивирус, защита от вредоносных программ)</a:t>
            </a:r>
            <a:endParaRPr sz="1100" dirty="0">
              <a:latin typeface="Arial MT"/>
              <a:cs typeface="Arial MT"/>
            </a:endParaRPr>
          </a:p>
          <a:p>
            <a:pPr marL="307340" indent="-114935">
              <a:lnSpc>
                <a:spcPct val="100000"/>
              </a:lnSpc>
              <a:spcBef>
                <a:spcPts val="840"/>
              </a:spcBef>
              <a:buClr>
                <a:srgbClr val="49AA4D"/>
              </a:buClr>
              <a:buChar char="•"/>
              <a:tabLst>
                <a:tab pos="307975" algn="l"/>
              </a:tabLst>
            </a:pPr>
            <a:r>
              <a:rPr lang="ru-RU" sz="1100" spc="-40" dirty="0">
                <a:solidFill>
                  <a:srgbClr val="474747"/>
                </a:solidFill>
                <a:latin typeface="Arial MT"/>
                <a:cs typeface="Arial MT"/>
              </a:rPr>
              <a:t>Предотвращение потери   данных</a:t>
            </a:r>
            <a:endParaRPr sz="1100" dirty="0">
              <a:latin typeface="Arial MT"/>
              <a:cs typeface="Arial MT"/>
            </a:endParaRPr>
          </a:p>
          <a:p>
            <a:pPr marL="307340" indent="-114935">
              <a:lnSpc>
                <a:spcPct val="100000"/>
              </a:lnSpc>
              <a:spcBef>
                <a:spcPts val="880"/>
              </a:spcBef>
              <a:buClr>
                <a:srgbClr val="49AA4D"/>
              </a:buClr>
              <a:buChar char="•"/>
              <a:tabLst>
                <a:tab pos="307975" algn="l"/>
              </a:tabLst>
            </a:pPr>
            <a:r>
              <a:rPr lang="en-US" sz="1100" spc="-20" dirty="0">
                <a:solidFill>
                  <a:srgbClr val="474747"/>
                </a:solidFill>
                <a:latin typeface="Arial MT"/>
              </a:rPr>
              <a:t>VPN-</a:t>
            </a:r>
            <a:r>
              <a:rPr lang="ru-RU" sz="1100" spc="-20" dirty="0">
                <a:solidFill>
                  <a:srgbClr val="474747"/>
                </a:solidFill>
                <a:latin typeface="Arial MT"/>
              </a:rPr>
              <a:t>концентраторы</a:t>
            </a:r>
            <a:endParaRPr sz="1100" spc="-20" dirty="0">
              <a:solidFill>
                <a:srgbClr val="474747"/>
              </a:solidFill>
              <a:latin typeface="Arial MT"/>
            </a:endParaRPr>
          </a:p>
          <a:p>
            <a:pPr marL="307340" indent="-114935">
              <a:lnSpc>
                <a:spcPct val="100000"/>
              </a:lnSpc>
              <a:spcBef>
                <a:spcPts val="880"/>
              </a:spcBef>
              <a:buClr>
                <a:srgbClr val="49AA4D"/>
              </a:buClr>
              <a:buChar char="•"/>
              <a:tabLst>
                <a:tab pos="307975" algn="l"/>
              </a:tabLst>
            </a:pPr>
            <a:r>
              <a:rPr lang="ru-RU" sz="1100" spc="-20" dirty="0">
                <a:solidFill>
                  <a:srgbClr val="474747"/>
                </a:solidFill>
                <a:latin typeface="Arial MT"/>
              </a:rPr>
              <a:t>Веб-фильтры</a:t>
            </a:r>
            <a:endParaRPr sz="1100" spc="-20" dirty="0">
              <a:solidFill>
                <a:srgbClr val="474747"/>
              </a:solidFill>
              <a:latin typeface="Arial MT"/>
            </a:endParaRPr>
          </a:p>
          <a:p>
            <a:pPr marL="307340" indent="-114935">
              <a:lnSpc>
                <a:spcPct val="100000"/>
              </a:lnSpc>
              <a:spcBef>
                <a:spcPts val="880"/>
              </a:spcBef>
              <a:buClr>
                <a:srgbClr val="49AA4D"/>
              </a:buClr>
              <a:buChar char="•"/>
              <a:tabLst>
                <a:tab pos="307975" algn="l"/>
              </a:tabLst>
            </a:pPr>
            <a:r>
              <a:rPr sz="1100" spc="-30" dirty="0">
                <a:solidFill>
                  <a:srgbClr val="474747"/>
                </a:solidFill>
                <a:latin typeface="Arial MT"/>
                <a:cs typeface="Arial MT"/>
              </a:rPr>
              <a:t>Honeypots</a:t>
            </a:r>
            <a:endParaRPr sz="1100" dirty="0">
              <a:latin typeface="Arial MT"/>
              <a:cs typeface="Arial MT"/>
            </a:endParaRPr>
          </a:p>
          <a:p>
            <a:pPr marL="307340" indent="-114935">
              <a:lnSpc>
                <a:spcPct val="100000"/>
              </a:lnSpc>
              <a:spcBef>
                <a:spcPts val="880"/>
              </a:spcBef>
              <a:buClr>
                <a:srgbClr val="49AA4D"/>
              </a:buClr>
              <a:buChar char="•"/>
              <a:tabLst>
                <a:tab pos="307975" algn="l"/>
              </a:tabLst>
            </a:pPr>
            <a:r>
              <a:rPr sz="1100" spc="5" dirty="0">
                <a:solidFill>
                  <a:srgbClr val="474747"/>
                </a:solidFill>
                <a:latin typeface="Arial MT"/>
                <a:cs typeface="Arial MT"/>
              </a:rPr>
              <a:t>Firewalls</a:t>
            </a:r>
            <a:endParaRPr sz="1100" dirty="0">
              <a:latin typeface="Arial MT"/>
              <a:cs typeface="Arial MT"/>
            </a:endParaRPr>
          </a:p>
        </p:txBody>
      </p:sp>
      <p:sp>
        <p:nvSpPr>
          <p:cNvPr id="48" name="object 24"/>
          <p:cNvSpPr txBox="1"/>
          <p:nvPr/>
        </p:nvSpPr>
        <p:spPr>
          <a:xfrm>
            <a:off x="2807970" y="2387824"/>
            <a:ext cx="2005330" cy="3876061"/>
          </a:xfrm>
          <a:prstGeom prst="rect">
            <a:avLst/>
          </a:prstGeom>
        </p:spPr>
        <p:txBody>
          <a:bodyPr vert="horz" wrap="square" lIns="0" tIns="3175" rIns="0" bIns="0" rtlCol="0">
            <a:spAutoFit/>
          </a:bodyPr>
          <a:lstStyle/>
          <a:p>
            <a:pPr>
              <a:lnSpc>
                <a:spcPct val="100000"/>
              </a:lnSpc>
              <a:spcBef>
                <a:spcPts val="25"/>
              </a:spcBef>
            </a:pPr>
            <a:endParaRPr sz="1550" dirty="0">
              <a:latin typeface="Times New Roman"/>
              <a:cs typeface="Times New Roman"/>
            </a:endParaRPr>
          </a:p>
          <a:p>
            <a:pPr marL="268288">
              <a:lnSpc>
                <a:spcPct val="100000"/>
              </a:lnSpc>
            </a:pPr>
            <a:r>
              <a:rPr lang="ru-RU" sz="1400" spc="-10" dirty="0">
                <a:solidFill>
                  <a:srgbClr val="474F58"/>
                </a:solidFill>
                <a:latin typeface="Trebuchet MS"/>
                <a:cs typeface="Trebuchet MS"/>
              </a:rPr>
              <a:t>Сетевые журналы</a:t>
            </a:r>
            <a:endParaRPr sz="14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marL="307340" indent="-114935">
              <a:lnSpc>
                <a:spcPct val="100000"/>
              </a:lnSpc>
              <a:spcBef>
                <a:spcPts val="1060"/>
              </a:spcBef>
              <a:buClr>
                <a:srgbClr val="49AA4D"/>
              </a:buClr>
              <a:buChar char="•"/>
              <a:tabLst>
                <a:tab pos="307975" algn="l"/>
              </a:tabLst>
            </a:pPr>
            <a:r>
              <a:rPr lang="ru-RU" sz="1100" spc="-20" dirty="0">
                <a:solidFill>
                  <a:srgbClr val="474747"/>
                </a:solidFill>
                <a:latin typeface="Arial MT"/>
                <a:cs typeface="Arial MT"/>
              </a:rPr>
              <a:t>Маршрутизаторы</a:t>
            </a:r>
            <a:endParaRPr sz="1100" dirty="0">
              <a:latin typeface="Arial MT"/>
              <a:cs typeface="Arial MT"/>
            </a:endParaRPr>
          </a:p>
          <a:p>
            <a:pPr marL="307340" indent="-114935">
              <a:lnSpc>
                <a:spcPct val="100000"/>
              </a:lnSpc>
              <a:spcBef>
                <a:spcPts val="880"/>
              </a:spcBef>
              <a:buClr>
                <a:srgbClr val="49AA4D"/>
              </a:buClr>
              <a:buChar char="•"/>
              <a:tabLst>
                <a:tab pos="307975" algn="l"/>
              </a:tabLst>
            </a:pPr>
            <a:r>
              <a:rPr sz="1100" spc="-15" dirty="0">
                <a:solidFill>
                  <a:srgbClr val="474747"/>
                </a:solidFill>
                <a:latin typeface="Arial MT"/>
                <a:cs typeface="Arial MT"/>
              </a:rPr>
              <a:t>Switches</a:t>
            </a:r>
            <a:endParaRPr sz="1100" dirty="0">
              <a:latin typeface="Arial MT"/>
              <a:cs typeface="Arial MT"/>
            </a:endParaRPr>
          </a:p>
          <a:p>
            <a:pPr marL="307340" indent="-114935">
              <a:lnSpc>
                <a:spcPct val="100000"/>
              </a:lnSpc>
              <a:spcBef>
                <a:spcPts val="880"/>
              </a:spcBef>
              <a:buClr>
                <a:srgbClr val="49AA4D"/>
              </a:buClr>
              <a:buChar char="•"/>
              <a:tabLst>
                <a:tab pos="307975" algn="l"/>
              </a:tabLst>
            </a:pPr>
            <a:r>
              <a:rPr lang="en-US" sz="1100" spc="-10" dirty="0">
                <a:solidFill>
                  <a:srgbClr val="474747"/>
                </a:solidFill>
                <a:latin typeface="Arial MT"/>
              </a:rPr>
              <a:t>DNS-</a:t>
            </a:r>
            <a:r>
              <a:rPr lang="ru-RU" sz="1100" spc="-10" dirty="0">
                <a:solidFill>
                  <a:srgbClr val="474747"/>
                </a:solidFill>
                <a:latin typeface="Arial MT"/>
              </a:rPr>
              <a:t>серверы</a:t>
            </a:r>
            <a:endParaRPr sz="1100" spc="-10" dirty="0">
              <a:solidFill>
                <a:srgbClr val="474747"/>
              </a:solidFill>
              <a:latin typeface="Arial MT"/>
            </a:endParaRPr>
          </a:p>
          <a:p>
            <a:pPr marL="307340" indent="-114935">
              <a:lnSpc>
                <a:spcPct val="100000"/>
              </a:lnSpc>
              <a:spcBef>
                <a:spcPts val="880"/>
              </a:spcBef>
              <a:buClr>
                <a:srgbClr val="49AA4D"/>
              </a:buClr>
              <a:buChar char="•"/>
              <a:tabLst>
                <a:tab pos="307975" algn="l"/>
              </a:tabLst>
            </a:pPr>
            <a:r>
              <a:rPr lang="ru-RU" sz="1100" spc="-10" dirty="0">
                <a:solidFill>
                  <a:srgbClr val="474747"/>
                </a:solidFill>
                <a:latin typeface="Arial MT"/>
                <a:cs typeface="Arial MT"/>
              </a:rPr>
              <a:t>Беспроводные точки доступа</a:t>
            </a:r>
            <a:endParaRPr sz="1100" dirty="0">
              <a:latin typeface="Arial MT"/>
              <a:cs typeface="Arial MT"/>
            </a:endParaRPr>
          </a:p>
          <a:p>
            <a:pPr marL="307340" indent="-114935">
              <a:lnSpc>
                <a:spcPct val="100000"/>
              </a:lnSpc>
              <a:spcBef>
                <a:spcPts val="880"/>
              </a:spcBef>
              <a:buClr>
                <a:srgbClr val="49AA4D"/>
              </a:buClr>
              <a:buChar char="•"/>
              <a:tabLst>
                <a:tab pos="307975" algn="l"/>
              </a:tabLst>
            </a:pPr>
            <a:r>
              <a:rPr sz="1100" spc="-105" dirty="0">
                <a:solidFill>
                  <a:srgbClr val="474747"/>
                </a:solidFill>
                <a:latin typeface="Arial MT"/>
                <a:cs typeface="Arial MT"/>
              </a:rPr>
              <a:t>WAN</a:t>
            </a:r>
            <a:endParaRPr sz="1100" dirty="0">
              <a:latin typeface="Arial MT"/>
              <a:cs typeface="Arial MT"/>
            </a:endParaRPr>
          </a:p>
          <a:p>
            <a:pPr marL="307340" indent="-114935">
              <a:lnSpc>
                <a:spcPct val="100000"/>
              </a:lnSpc>
              <a:spcBef>
                <a:spcPts val="880"/>
              </a:spcBef>
              <a:buClr>
                <a:srgbClr val="49AA4D"/>
              </a:buClr>
              <a:buChar char="•"/>
              <a:tabLst>
                <a:tab pos="307975" algn="l"/>
              </a:tabLst>
            </a:pPr>
            <a:r>
              <a:rPr lang="ru-RU" sz="1100" spc="-40" dirty="0">
                <a:solidFill>
                  <a:srgbClr val="474747"/>
                </a:solidFill>
                <a:latin typeface="Arial MT"/>
                <a:cs typeface="Arial MT"/>
              </a:rPr>
              <a:t>Передача данных</a:t>
            </a:r>
            <a:endParaRPr sz="1100" dirty="0">
              <a:latin typeface="Arial MT"/>
              <a:cs typeface="Arial MT"/>
            </a:endParaRPr>
          </a:p>
          <a:p>
            <a:pPr marL="307340" indent="-114935">
              <a:lnSpc>
                <a:spcPct val="100000"/>
              </a:lnSpc>
              <a:spcBef>
                <a:spcPts val="880"/>
              </a:spcBef>
              <a:buClr>
                <a:srgbClr val="49AA4D"/>
              </a:buClr>
              <a:buChar char="•"/>
              <a:tabLst>
                <a:tab pos="307975" algn="l"/>
              </a:tabLst>
            </a:pPr>
            <a:r>
              <a:rPr lang="ru-RU" sz="1100" spc="-10" dirty="0">
                <a:solidFill>
                  <a:srgbClr val="474747"/>
                </a:solidFill>
                <a:latin typeface="Arial MT"/>
                <a:cs typeface="Arial MT"/>
              </a:rPr>
              <a:t>Частные облачные сети</a:t>
            </a:r>
            <a:endParaRPr sz="1100" dirty="0">
              <a:latin typeface="Arial MT"/>
              <a:cs typeface="Arial MT"/>
            </a:endParaRPr>
          </a:p>
        </p:txBody>
      </p:sp>
      <p:sp>
        <p:nvSpPr>
          <p:cNvPr id="52" name="object 25"/>
          <p:cNvSpPr txBox="1"/>
          <p:nvPr/>
        </p:nvSpPr>
        <p:spPr>
          <a:xfrm>
            <a:off x="5036820" y="2387824"/>
            <a:ext cx="2005330" cy="4320413"/>
          </a:xfrm>
          <a:prstGeom prst="rect">
            <a:avLst/>
          </a:prstGeom>
        </p:spPr>
        <p:txBody>
          <a:bodyPr vert="horz" wrap="square" lIns="0" tIns="3810" rIns="0" bIns="0" rtlCol="0">
            <a:spAutoFit/>
          </a:bodyPr>
          <a:lstStyle/>
          <a:p>
            <a:pPr>
              <a:lnSpc>
                <a:spcPct val="100000"/>
              </a:lnSpc>
              <a:spcBef>
                <a:spcPts val="30"/>
              </a:spcBef>
            </a:pPr>
            <a:endParaRPr sz="1650" dirty="0">
              <a:latin typeface="Times New Roman"/>
              <a:cs typeface="Times New Roman"/>
            </a:endParaRPr>
          </a:p>
          <a:p>
            <a:pPr marL="536575" marR="325120" indent="-176213">
              <a:lnSpc>
                <a:spcPts val="1600"/>
              </a:lnSpc>
            </a:pPr>
            <a:r>
              <a:rPr lang="ru-RU" sz="1400" spc="-15" dirty="0">
                <a:solidFill>
                  <a:srgbClr val="474F58"/>
                </a:solidFill>
                <a:latin typeface="Trebuchet MS"/>
                <a:cs typeface="Trebuchet MS"/>
              </a:rPr>
              <a:t>Приложения и устройства</a:t>
            </a:r>
            <a:endParaRPr sz="14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marL="333375" indent="-114935">
              <a:lnSpc>
                <a:spcPct val="100000"/>
              </a:lnSpc>
              <a:spcBef>
                <a:spcPts val="1275"/>
              </a:spcBef>
              <a:buClr>
                <a:srgbClr val="49AA4D"/>
              </a:buClr>
              <a:buChar char="•"/>
              <a:tabLst>
                <a:tab pos="334010" algn="l"/>
              </a:tabLst>
            </a:pPr>
            <a:r>
              <a:rPr lang="ru-RU" sz="1100" spc="-10" dirty="0">
                <a:solidFill>
                  <a:srgbClr val="474747"/>
                </a:solidFill>
                <a:latin typeface="Arial MT"/>
                <a:cs typeface="Arial MT"/>
              </a:rPr>
              <a:t>Серверы приложений</a:t>
            </a:r>
            <a:endParaRPr sz="1100" dirty="0">
              <a:latin typeface="Arial MT"/>
              <a:cs typeface="Arial MT"/>
            </a:endParaRPr>
          </a:p>
          <a:p>
            <a:pPr marL="333375" indent="-114935">
              <a:lnSpc>
                <a:spcPct val="100000"/>
              </a:lnSpc>
              <a:spcBef>
                <a:spcPts val="880"/>
              </a:spcBef>
              <a:buClr>
                <a:srgbClr val="49AA4D"/>
              </a:buClr>
              <a:buChar char="•"/>
              <a:tabLst>
                <a:tab pos="334010" algn="l"/>
              </a:tabLst>
            </a:pPr>
            <a:r>
              <a:rPr lang="ru-RU" sz="1100" spc="-35" dirty="0">
                <a:solidFill>
                  <a:srgbClr val="474747"/>
                </a:solidFill>
                <a:latin typeface="Arial MT"/>
                <a:cs typeface="Arial MT"/>
              </a:rPr>
              <a:t>Базы данных</a:t>
            </a:r>
            <a:endParaRPr sz="1100" dirty="0">
              <a:latin typeface="Arial MT"/>
              <a:cs typeface="Arial MT"/>
            </a:endParaRPr>
          </a:p>
          <a:p>
            <a:pPr marL="333375" indent="-114935">
              <a:lnSpc>
                <a:spcPct val="100000"/>
              </a:lnSpc>
              <a:spcBef>
                <a:spcPts val="880"/>
              </a:spcBef>
              <a:buClr>
                <a:srgbClr val="49AA4D"/>
              </a:buClr>
              <a:buChar char="•"/>
              <a:tabLst>
                <a:tab pos="334010" algn="l"/>
              </a:tabLst>
            </a:pPr>
            <a:r>
              <a:rPr lang="ru-RU" sz="1100" spc="-5" dirty="0">
                <a:solidFill>
                  <a:srgbClr val="474747"/>
                </a:solidFill>
                <a:latin typeface="Arial MT"/>
                <a:cs typeface="Arial MT"/>
              </a:rPr>
              <a:t>Интранет-приложения</a:t>
            </a:r>
            <a:endParaRPr sz="1100" dirty="0">
              <a:latin typeface="Arial MT"/>
              <a:cs typeface="Arial MT"/>
            </a:endParaRPr>
          </a:p>
          <a:p>
            <a:pPr marL="333375" indent="-114935">
              <a:lnSpc>
                <a:spcPct val="100000"/>
              </a:lnSpc>
              <a:spcBef>
                <a:spcPts val="880"/>
              </a:spcBef>
              <a:buClr>
                <a:srgbClr val="49AA4D"/>
              </a:buClr>
              <a:buChar char="•"/>
              <a:tabLst>
                <a:tab pos="334010" algn="l"/>
              </a:tabLst>
            </a:pPr>
            <a:r>
              <a:rPr lang="ru-RU" sz="1100" spc="-5" dirty="0">
                <a:solidFill>
                  <a:srgbClr val="474747"/>
                </a:solidFill>
                <a:latin typeface="Arial MT"/>
              </a:rPr>
              <a:t>Веб-приложения</a:t>
            </a:r>
            <a:endParaRPr sz="1100" spc="-5" dirty="0">
              <a:solidFill>
                <a:srgbClr val="474747"/>
              </a:solidFill>
              <a:latin typeface="Arial MT"/>
            </a:endParaRPr>
          </a:p>
          <a:p>
            <a:pPr marL="333375" indent="-114935">
              <a:lnSpc>
                <a:spcPct val="100000"/>
              </a:lnSpc>
              <a:spcBef>
                <a:spcPts val="880"/>
              </a:spcBef>
              <a:buClr>
                <a:srgbClr val="49AA4D"/>
              </a:buClr>
              <a:buChar char="•"/>
              <a:tabLst>
                <a:tab pos="334010" algn="l"/>
              </a:tabLst>
            </a:pPr>
            <a:r>
              <a:rPr lang="en-US" sz="1100" spc="-5" dirty="0">
                <a:solidFill>
                  <a:srgbClr val="474747"/>
                </a:solidFill>
                <a:latin typeface="Arial MT"/>
              </a:rPr>
              <a:t>SaaS-</a:t>
            </a:r>
            <a:r>
              <a:rPr lang="ru-RU" sz="1100" spc="-5" dirty="0">
                <a:solidFill>
                  <a:srgbClr val="474747"/>
                </a:solidFill>
                <a:latin typeface="Arial MT"/>
              </a:rPr>
              <a:t>приложения</a:t>
            </a:r>
            <a:endParaRPr sz="1100" spc="-5" dirty="0">
              <a:solidFill>
                <a:srgbClr val="474747"/>
              </a:solidFill>
              <a:latin typeface="Arial MT"/>
            </a:endParaRPr>
          </a:p>
          <a:p>
            <a:pPr marL="333375" indent="-114935">
              <a:lnSpc>
                <a:spcPct val="100000"/>
              </a:lnSpc>
              <a:spcBef>
                <a:spcPts val="880"/>
              </a:spcBef>
              <a:buClr>
                <a:srgbClr val="49AA4D"/>
              </a:buClr>
              <a:buChar char="•"/>
              <a:tabLst>
                <a:tab pos="334010" algn="l"/>
              </a:tabLst>
            </a:pPr>
            <a:r>
              <a:rPr lang="ru-RU" sz="1100" spc="-20" dirty="0">
                <a:solidFill>
                  <a:srgbClr val="474747"/>
                </a:solidFill>
                <a:latin typeface="Arial MT"/>
                <a:cs typeface="Arial MT"/>
              </a:rPr>
              <a:t>Облачные серверы</a:t>
            </a:r>
          </a:p>
          <a:p>
            <a:pPr marL="333375" indent="-114935">
              <a:lnSpc>
                <a:spcPct val="100000"/>
              </a:lnSpc>
              <a:spcBef>
                <a:spcPts val="880"/>
              </a:spcBef>
              <a:buClr>
                <a:srgbClr val="49AA4D"/>
              </a:buClr>
              <a:buChar char="•"/>
              <a:tabLst>
                <a:tab pos="334010" algn="l"/>
              </a:tabLst>
            </a:pPr>
            <a:r>
              <a:rPr lang="ru-RU" sz="1100" spc="-15" dirty="0">
                <a:solidFill>
                  <a:srgbClr val="474747"/>
                </a:solidFill>
                <a:latin typeface="Arial MT"/>
                <a:cs typeface="Arial MT"/>
              </a:rPr>
              <a:t>Ноутбуки или настольные компьютеры конечных пользователей</a:t>
            </a:r>
          </a:p>
          <a:p>
            <a:pPr marL="333375" indent="-114935">
              <a:lnSpc>
                <a:spcPct val="100000"/>
              </a:lnSpc>
              <a:spcBef>
                <a:spcPts val="880"/>
              </a:spcBef>
              <a:buClr>
                <a:srgbClr val="49AA4D"/>
              </a:buClr>
              <a:buChar char="•"/>
              <a:tabLst>
                <a:tab pos="334010" algn="l"/>
              </a:tabLst>
            </a:pPr>
            <a:r>
              <a:rPr lang="ru-RU" sz="1100" spc="-20" dirty="0">
                <a:solidFill>
                  <a:srgbClr val="474747"/>
                </a:solidFill>
                <a:latin typeface="Arial MT"/>
                <a:cs typeface="Arial MT"/>
              </a:rPr>
              <a:t>Мобильные устройства</a:t>
            </a:r>
            <a:endParaRPr sz="1100" dirty="0">
              <a:latin typeface="Arial MT"/>
              <a:cs typeface="Arial MT"/>
            </a:endParaRPr>
          </a:p>
        </p:txBody>
      </p:sp>
      <p:sp>
        <p:nvSpPr>
          <p:cNvPr id="53" name="object 26"/>
          <p:cNvSpPr txBox="1"/>
          <p:nvPr/>
        </p:nvSpPr>
        <p:spPr>
          <a:xfrm>
            <a:off x="7265670" y="2387824"/>
            <a:ext cx="2005330" cy="3422091"/>
          </a:xfrm>
          <a:prstGeom prst="rect">
            <a:avLst/>
          </a:prstGeom>
        </p:spPr>
        <p:txBody>
          <a:bodyPr vert="horz" wrap="square" lIns="0" tIns="3175" rIns="0" bIns="0" rtlCol="0">
            <a:spAutoFit/>
          </a:bodyPr>
          <a:lstStyle/>
          <a:p>
            <a:pPr>
              <a:lnSpc>
                <a:spcPct val="100000"/>
              </a:lnSpc>
              <a:spcBef>
                <a:spcPts val="25"/>
              </a:spcBef>
            </a:pPr>
            <a:endParaRPr sz="1550" dirty="0">
              <a:latin typeface="Times New Roman"/>
              <a:cs typeface="Times New Roman"/>
            </a:endParaRPr>
          </a:p>
          <a:p>
            <a:pPr marL="388938" indent="-120650">
              <a:lnSpc>
                <a:spcPct val="100000"/>
              </a:lnSpc>
            </a:pPr>
            <a:r>
              <a:rPr lang="ru-RU" sz="1400" spc="-30" dirty="0">
                <a:solidFill>
                  <a:srgbClr val="474F58"/>
                </a:solidFill>
                <a:latin typeface="Trebuchet MS"/>
                <a:cs typeface="Trebuchet MS"/>
              </a:rPr>
              <a:t>ИТ-инфраструктура</a:t>
            </a:r>
            <a:endParaRPr lang="en-US" sz="1400" dirty="0">
              <a:latin typeface="Trebuchet MS"/>
              <a:cs typeface="Trebuchet MS"/>
            </a:endParaRPr>
          </a:p>
          <a:p>
            <a:pPr>
              <a:lnSpc>
                <a:spcPct val="100000"/>
              </a:lnSpc>
            </a:pPr>
            <a:endParaRPr lang="en-US"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marL="332105" indent="-114935">
              <a:lnSpc>
                <a:spcPct val="100000"/>
              </a:lnSpc>
              <a:spcBef>
                <a:spcPts val="1060"/>
              </a:spcBef>
              <a:buClr>
                <a:srgbClr val="49AA4D"/>
              </a:buClr>
              <a:buChar char="•"/>
              <a:tabLst>
                <a:tab pos="332740" algn="l"/>
              </a:tabLst>
            </a:pPr>
            <a:r>
              <a:rPr lang="ru-RU" sz="1100" spc="-15" dirty="0">
                <a:solidFill>
                  <a:srgbClr val="474747"/>
                </a:solidFill>
                <a:latin typeface="Arial MT"/>
                <a:cs typeface="Arial MT"/>
              </a:rPr>
              <a:t>Конфигурация</a:t>
            </a:r>
            <a:endParaRPr sz="1100" dirty="0">
              <a:latin typeface="Arial MT"/>
              <a:cs typeface="Arial MT"/>
            </a:endParaRPr>
          </a:p>
          <a:p>
            <a:pPr marL="332105" indent="-114935">
              <a:lnSpc>
                <a:spcPct val="100000"/>
              </a:lnSpc>
              <a:spcBef>
                <a:spcPts val="880"/>
              </a:spcBef>
              <a:buClr>
                <a:srgbClr val="49AA4D"/>
              </a:buClr>
              <a:buChar char="•"/>
              <a:tabLst>
                <a:tab pos="332740" algn="l"/>
              </a:tabLst>
            </a:pPr>
            <a:r>
              <a:rPr lang="ru-RU" sz="1100" spc="-20" dirty="0">
                <a:solidFill>
                  <a:srgbClr val="474747"/>
                </a:solidFill>
                <a:latin typeface="Arial MT"/>
                <a:cs typeface="Arial MT"/>
              </a:rPr>
              <a:t>Локации</a:t>
            </a:r>
            <a:endParaRPr sz="1100" dirty="0">
              <a:latin typeface="Arial MT"/>
              <a:cs typeface="Arial MT"/>
            </a:endParaRPr>
          </a:p>
          <a:p>
            <a:pPr marL="332105" indent="-114935">
              <a:lnSpc>
                <a:spcPct val="100000"/>
              </a:lnSpc>
              <a:spcBef>
                <a:spcPts val="880"/>
              </a:spcBef>
              <a:buClr>
                <a:srgbClr val="49AA4D"/>
              </a:buClr>
              <a:buChar char="•"/>
              <a:tabLst>
                <a:tab pos="332740" algn="l"/>
              </a:tabLst>
            </a:pPr>
            <a:r>
              <a:rPr lang="ru-RU" sz="1100" spc="-25" dirty="0">
                <a:solidFill>
                  <a:srgbClr val="474747"/>
                </a:solidFill>
                <a:latin typeface="Arial MT"/>
                <a:cs typeface="Arial MT"/>
              </a:rPr>
              <a:t>Владельцы</a:t>
            </a:r>
            <a:endParaRPr sz="1100" dirty="0">
              <a:latin typeface="Arial MT"/>
              <a:cs typeface="Arial MT"/>
            </a:endParaRPr>
          </a:p>
          <a:p>
            <a:pPr marL="332105" indent="-114935">
              <a:lnSpc>
                <a:spcPct val="100000"/>
              </a:lnSpc>
              <a:spcBef>
                <a:spcPts val="880"/>
              </a:spcBef>
              <a:buClr>
                <a:srgbClr val="49AA4D"/>
              </a:buClr>
              <a:buChar char="•"/>
              <a:tabLst>
                <a:tab pos="332740" algn="l"/>
              </a:tabLst>
            </a:pPr>
            <a:r>
              <a:rPr lang="ru-RU" sz="1100" spc="-5" dirty="0">
                <a:solidFill>
                  <a:srgbClr val="474747"/>
                </a:solidFill>
                <a:latin typeface="Arial MT"/>
                <a:cs typeface="Arial MT"/>
              </a:rPr>
              <a:t>Сетевые карты </a:t>
            </a:r>
          </a:p>
          <a:p>
            <a:pPr marL="332105" indent="-114935">
              <a:lnSpc>
                <a:spcPct val="100000"/>
              </a:lnSpc>
              <a:spcBef>
                <a:spcPts val="880"/>
              </a:spcBef>
              <a:buClr>
                <a:srgbClr val="49AA4D"/>
              </a:buClr>
              <a:buChar char="•"/>
              <a:tabLst>
                <a:tab pos="332740" algn="l"/>
              </a:tabLst>
            </a:pPr>
            <a:r>
              <a:rPr lang="ru-RU" sz="1100" spc="-5" dirty="0">
                <a:solidFill>
                  <a:srgbClr val="474747"/>
                </a:solidFill>
                <a:latin typeface="Arial MT"/>
                <a:cs typeface="Arial MT"/>
              </a:rPr>
              <a:t>Отчеты об уязвимостях</a:t>
            </a:r>
            <a:endParaRPr sz="1100" dirty="0">
              <a:latin typeface="Arial MT"/>
              <a:cs typeface="Arial MT"/>
            </a:endParaRPr>
          </a:p>
          <a:p>
            <a:pPr marL="332105" indent="-114935">
              <a:spcBef>
                <a:spcPts val="880"/>
              </a:spcBef>
              <a:buClr>
                <a:srgbClr val="49AA4D"/>
              </a:buClr>
              <a:buChar char="•"/>
              <a:tabLst>
                <a:tab pos="332740" algn="l"/>
              </a:tabLst>
            </a:pPr>
            <a:r>
              <a:rPr lang="ru-RU" sz="1100" spc="-5" dirty="0">
                <a:solidFill>
                  <a:srgbClr val="474747"/>
                </a:solidFill>
                <a:latin typeface="Arial MT"/>
              </a:rPr>
              <a:t>Инвентаризация ПО</a:t>
            </a:r>
            <a:endParaRPr sz="1100" spc="-5" dirty="0">
              <a:solidFill>
                <a:srgbClr val="474747"/>
              </a:solidFill>
              <a:latin typeface="Arial MT"/>
            </a:endParaRPr>
          </a:p>
        </p:txBody>
      </p:sp>
      <p:pic>
        <p:nvPicPr>
          <p:cNvPr id="54" name="object 27"/>
          <p:cNvPicPr/>
          <p:nvPr/>
        </p:nvPicPr>
        <p:blipFill>
          <a:blip r:embed="rId3" cstate="print"/>
          <a:stretch>
            <a:fillRect/>
          </a:stretch>
        </p:blipFill>
        <p:spPr>
          <a:xfrm>
            <a:off x="1274749" y="3286719"/>
            <a:ext cx="604418" cy="547399"/>
          </a:xfrm>
          <a:prstGeom prst="rect">
            <a:avLst/>
          </a:prstGeom>
        </p:spPr>
      </p:pic>
      <p:pic>
        <p:nvPicPr>
          <p:cNvPr id="55" name="object 28"/>
          <p:cNvPicPr/>
          <p:nvPr/>
        </p:nvPicPr>
        <p:blipFill>
          <a:blip r:embed="rId4" cstate="print"/>
          <a:stretch>
            <a:fillRect/>
          </a:stretch>
        </p:blipFill>
        <p:spPr>
          <a:xfrm>
            <a:off x="3524656" y="3258218"/>
            <a:ext cx="571449" cy="604411"/>
          </a:xfrm>
          <a:prstGeom prst="rect">
            <a:avLst/>
          </a:prstGeom>
        </p:spPr>
      </p:pic>
      <p:pic>
        <p:nvPicPr>
          <p:cNvPr id="56" name="object 29"/>
          <p:cNvPicPr/>
          <p:nvPr/>
        </p:nvPicPr>
        <p:blipFill>
          <a:blip r:embed="rId5" cstate="print"/>
          <a:stretch>
            <a:fillRect/>
          </a:stretch>
        </p:blipFill>
        <p:spPr>
          <a:xfrm>
            <a:off x="5763107" y="3308586"/>
            <a:ext cx="604415" cy="503669"/>
          </a:xfrm>
          <a:prstGeom prst="rect">
            <a:avLst/>
          </a:prstGeom>
        </p:spPr>
      </p:pic>
      <p:pic>
        <p:nvPicPr>
          <p:cNvPr id="57" name="object 30"/>
          <p:cNvPicPr/>
          <p:nvPr/>
        </p:nvPicPr>
        <p:blipFill>
          <a:blip r:embed="rId6" cstate="print"/>
          <a:stretch>
            <a:fillRect/>
          </a:stretch>
        </p:blipFill>
        <p:spPr>
          <a:xfrm>
            <a:off x="7991227" y="3272831"/>
            <a:ext cx="604420" cy="575174"/>
          </a:xfrm>
          <a:prstGeom prst="rect">
            <a:avLst/>
          </a:prstGeom>
        </p:spPr>
      </p:pic>
      <p:sp>
        <p:nvSpPr>
          <p:cNvPr id="58" name="object 31"/>
          <p:cNvSpPr txBox="1"/>
          <p:nvPr/>
        </p:nvSpPr>
        <p:spPr>
          <a:xfrm>
            <a:off x="5146674" y="871855"/>
            <a:ext cx="5978406" cy="1336263"/>
          </a:xfrm>
          <a:prstGeom prst="rect">
            <a:avLst/>
          </a:prstGeom>
          <a:solidFill>
            <a:srgbClr val="FFFFFF"/>
          </a:solidFill>
          <a:ln w="6350">
            <a:solidFill>
              <a:srgbClr val="D7DCE0"/>
            </a:solidFill>
          </a:ln>
        </p:spPr>
        <p:txBody>
          <a:bodyPr vert="horz" wrap="square" lIns="0" tIns="196215" rIns="0" bIns="0" rtlCol="0">
            <a:spAutoFit/>
          </a:bodyPr>
          <a:lstStyle/>
          <a:p>
            <a:pPr marL="182880">
              <a:lnSpc>
                <a:spcPct val="100000"/>
              </a:lnSpc>
              <a:spcBef>
                <a:spcPts val="1545"/>
              </a:spcBef>
            </a:pPr>
            <a:r>
              <a:rPr lang="en-US" sz="1400" i="1" spc="-35" dirty="0">
                <a:solidFill>
                  <a:srgbClr val="139DF2"/>
                </a:solidFill>
                <a:latin typeface="Verdana"/>
                <a:cs typeface="Verdana"/>
              </a:rPr>
              <a:t>SIEM </a:t>
            </a:r>
            <a:r>
              <a:rPr lang="ru-RU" sz="1400" i="1" spc="-35" dirty="0">
                <a:solidFill>
                  <a:srgbClr val="139DF2"/>
                </a:solidFill>
                <a:latin typeface="Verdana"/>
                <a:cs typeface="Verdana"/>
              </a:rPr>
              <a:t>следующего поколения</a:t>
            </a:r>
            <a:endParaRPr sz="1400" dirty="0">
              <a:latin typeface="Verdana"/>
              <a:cs typeface="Verdana"/>
            </a:endParaRPr>
          </a:p>
          <a:p>
            <a:pPr marL="182880" marR="302260">
              <a:lnSpc>
                <a:spcPct val="111100"/>
              </a:lnSpc>
              <a:spcBef>
                <a:spcPts val="1200"/>
              </a:spcBef>
            </a:pPr>
            <a:r>
              <a:rPr lang="ru-RU" sz="900" dirty="0">
                <a:solidFill>
                  <a:srgbClr val="474F58"/>
                </a:solidFill>
                <a:latin typeface="Arial MT"/>
                <a:cs typeface="Arial MT"/>
              </a:rPr>
              <a:t>До недавнего времени SIEM не могли получить доступ к данным журналов и событий из облачной инфраструктуры, такой как AWS или Microsoft Azure, или из приложений </a:t>
            </a:r>
            <a:r>
              <a:rPr lang="ru-RU" sz="900" dirty="0" err="1">
                <a:solidFill>
                  <a:srgbClr val="474F58"/>
                </a:solidFill>
                <a:latin typeface="Arial MT"/>
                <a:cs typeface="Arial MT"/>
              </a:rPr>
              <a:t>SaaS</a:t>
            </a:r>
            <a:r>
              <a:rPr lang="ru-RU" sz="900" dirty="0">
                <a:solidFill>
                  <a:srgbClr val="474F58"/>
                </a:solidFill>
                <a:latin typeface="Arial MT"/>
                <a:cs typeface="Arial MT"/>
              </a:rPr>
              <a:t>, таких как </a:t>
            </a:r>
            <a:r>
              <a:rPr lang="ru-RU" sz="900" dirty="0" err="1">
                <a:solidFill>
                  <a:srgbClr val="474F58"/>
                </a:solidFill>
                <a:latin typeface="Arial MT"/>
                <a:cs typeface="Arial MT"/>
              </a:rPr>
              <a:t>Salesforce</a:t>
            </a:r>
            <a:r>
              <a:rPr lang="ru-RU" sz="900" dirty="0">
                <a:solidFill>
                  <a:srgbClr val="474F58"/>
                </a:solidFill>
                <a:latin typeface="Arial MT"/>
                <a:cs typeface="Arial MT"/>
              </a:rPr>
              <a:t> и Google </a:t>
            </a:r>
            <a:r>
              <a:rPr lang="ru-RU" sz="900" dirty="0" err="1">
                <a:solidFill>
                  <a:srgbClr val="474F58"/>
                </a:solidFill>
                <a:latin typeface="Arial MT"/>
                <a:cs typeface="Arial MT"/>
              </a:rPr>
              <a:t>Apps</a:t>
            </a:r>
            <a:r>
              <a:rPr lang="ru-RU" sz="900" dirty="0">
                <a:solidFill>
                  <a:srgbClr val="474F58"/>
                </a:solidFill>
                <a:latin typeface="Arial MT"/>
                <a:cs typeface="Arial MT"/>
              </a:rPr>
              <a:t>. Это создало огромную слепую зону в мониторинге безопасности. Некоторые решения следующего поколения поставляются с готовыми разъемами и интеграцией SIEM с современными облачными технологиями</a:t>
            </a:r>
            <a:r>
              <a:rPr sz="900" spc="-20" dirty="0">
                <a:solidFill>
                  <a:srgbClr val="474F58"/>
                </a:solidFill>
                <a:latin typeface="Arial MT"/>
                <a:cs typeface="Arial MT"/>
              </a:rPr>
              <a:t>.</a:t>
            </a:r>
            <a:endParaRPr sz="900" dirty="0">
              <a:latin typeface="Arial MT"/>
              <a:cs typeface="Arial MT"/>
            </a:endParaRPr>
          </a:p>
        </p:txBody>
      </p:sp>
    </p:spTree>
    <p:extLst>
      <p:ext uri="{BB962C8B-B14F-4D97-AF65-F5344CB8AC3E}">
        <p14:creationId xmlns:p14="http://schemas.microsoft.com/office/powerpoint/2010/main" val="298922784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820160" cy="552240"/>
          </a:xfrm>
          <a:prstGeom prst="rect">
            <a:avLst/>
          </a:prstGeom>
          <a:noFill/>
          <a:ln w="0">
            <a:noFill/>
          </a:ln>
        </p:spPr>
        <p:txBody>
          <a:bodyPr lIns="0" tIns="0" rIns="0" bIns="0" anchor="t">
            <a:noAutofit/>
          </a:bodyPr>
          <a:lstStyle/>
          <a:p>
            <a:pPr>
              <a:lnSpc>
                <a:spcPct val="100000"/>
              </a:lnSpc>
              <a:buNone/>
            </a:pPr>
            <a:r>
              <a:rPr lang="ru-RU" sz="3200" spc="-1" dirty="0" smtClean="0">
                <a:solidFill>
                  <a:srgbClr val="2369B0"/>
                </a:solidFill>
                <a:latin typeface="Times New Roman"/>
              </a:rPr>
              <a:t>Хранилище </a:t>
            </a:r>
            <a:r>
              <a:rPr lang="en-US" sz="3200" spc="-1" dirty="0" smtClean="0">
                <a:solidFill>
                  <a:srgbClr val="2369B0"/>
                </a:solidFill>
                <a:latin typeface="Times New Roman"/>
              </a:rPr>
              <a:t>SIEM</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41" name="object 17"/>
          <p:cNvSpPr/>
          <p:nvPr/>
        </p:nvSpPr>
        <p:spPr>
          <a:xfrm>
            <a:off x="0" y="685799"/>
            <a:ext cx="10058400" cy="6350"/>
          </a:xfrm>
          <a:custGeom>
            <a:avLst/>
            <a:gdLst/>
            <a:ahLst/>
            <a:cxnLst/>
            <a:rect l="l" t="t" r="r" b="b"/>
            <a:pathLst>
              <a:path w="10058400" h="6350">
                <a:moveTo>
                  <a:pt x="10058387" y="0"/>
                </a:moveTo>
                <a:lnTo>
                  <a:pt x="0" y="0"/>
                </a:lnTo>
                <a:lnTo>
                  <a:pt x="0" y="6350"/>
                </a:lnTo>
                <a:lnTo>
                  <a:pt x="10058387" y="6350"/>
                </a:lnTo>
                <a:lnTo>
                  <a:pt x="10058387" y="0"/>
                </a:lnTo>
                <a:close/>
              </a:path>
            </a:pathLst>
          </a:custGeom>
          <a:solidFill>
            <a:srgbClr val="D7DCE0"/>
          </a:solidFill>
        </p:spPr>
        <p:txBody>
          <a:bodyPr wrap="square" lIns="0" tIns="0" rIns="0" bIns="0" rtlCol="0"/>
          <a:lstStyle/>
          <a:p>
            <a:endParaRPr/>
          </a:p>
        </p:txBody>
      </p:sp>
      <p:sp>
        <p:nvSpPr>
          <p:cNvPr id="37" name="object 17"/>
          <p:cNvSpPr txBox="1"/>
          <p:nvPr/>
        </p:nvSpPr>
        <p:spPr>
          <a:xfrm>
            <a:off x="673100" y="1092200"/>
            <a:ext cx="4175125" cy="902939"/>
          </a:xfrm>
          <a:prstGeom prst="rect">
            <a:avLst/>
          </a:prstGeom>
        </p:spPr>
        <p:txBody>
          <a:bodyPr vert="horz" wrap="square" lIns="0" tIns="12700" rIns="0" bIns="0" rtlCol="0">
            <a:spAutoFit/>
          </a:bodyPr>
          <a:lstStyle/>
          <a:p>
            <a:pPr marL="12700" algn="just">
              <a:lnSpc>
                <a:spcPct val="100000"/>
              </a:lnSpc>
              <a:spcBef>
                <a:spcPts val="100"/>
              </a:spcBef>
            </a:pPr>
            <a:r>
              <a:rPr lang="ru-RU" sz="1200" spc="-15" dirty="0">
                <a:solidFill>
                  <a:srgbClr val="474F58"/>
                </a:solidFill>
                <a:latin typeface="Trebuchet MS"/>
                <a:cs typeface="Trebuchet MS"/>
              </a:rPr>
              <a:t>Вычисление скорости: количество событий в секунду (EPS)</a:t>
            </a:r>
            <a:endParaRPr sz="1200" dirty="0">
              <a:latin typeface="Trebuchet MS"/>
              <a:cs typeface="Trebuchet MS"/>
            </a:endParaRPr>
          </a:p>
          <a:p>
            <a:pPr marL="12700" marR="5080" algn="just">
              <a:lnSpc>
                <a:spcPct val="111100"/>
              </a:lnSpc>
              <a:spcBef>
                <a:spcPts val="840"/>
              </a:spcBef>
            </a:pPr>
            <a:r>
              <a:rPr lang="ru-RU" sz="900" spc="-40" dirty="0">
                <a:solidFill>
                  <a:srgbClr val="474F58"/>
                </a:solidFill>
                <a:latin typeface="Arial MT"/>
                <a:cs typeface="Arial MT"/>
              </a:rPr>
              <a:t>В следующей таблице, предоставленной SANS, показаны типичные средние значения EPS (нормальные EPS) и пиковые значения EPS для выбранных сетевых устройств. Данным уже несколько лет, но они могут дать приблизительные цифры для ваших первоначальных оценок</a:t>
            </a:r>
            <a:r>
              <a:rPr sz="900" spc="-10" dirty="0">
                <a:solidFill>
                  <a:srgbClr val="474F58"/>
                </a:solidFill>
                <a:latin typeface="Arial MT"/>
                <a:cs typeface="Arial MT"/>
              </a:rPr>
              <a:t>.</a:t>
            </a:r>
            <a:endParaRPr sz="900" dirty="0">
              <a:latin typeface="Arial MT"/>
              <a:cs typeface="Arial MT"/>
            </a:endParaRPr>
          </a:p>
        </p:txBody>
      </p:sp>
      <p:sp>
        <p:nvSpPr>
          <p:cNvPr id="38" name="object 18"/>
          <p:cNvSpPr txBox="1"/>
          <p:nvPr/>
        </p:nvSpPr>
        <p:spPr>
          <a:xfrm>
            <a:off x="673100" y="6279428"/>
            <a:ext cx="11229340" cy="320344"/>
          </a:xfrm>
          <a:prstGeom prst="rect">
            <a:avLst/>
          </a:prstGeom>
        </p:spPr>
        <p:txBody>
          <a:bodyPr vert="horz" wrap="square" lIns="0" tIns="12700" rIns="0" bIns="0" rtlCol="0">
            <a:spAutoFit/>
          </a:bodyPr>
          <a:lstStyle/>
          <a:p>
            <a:pPr marL="12700" marR="5080">
              <a:lnSpc>
                <a:spcPct val="111100"/>
              </a:lnSpc>
              <a:spcBef>
                <a:spcPts val="100"/>
              </a:spcBef>
            </a:pPr>
            <a:r>
              <a:rPr lang="ru-RU" sz="900" spc="-15" dirty="0">
                <a:solidFill>
                  <a:srgbClr val="474F58"/>
                </a:solidFill>
                <a:latin typeface="Arial MT"/>
                <a:cs typeface="Arial MT"/>
              </a:rPr>
              <a:t>Чтобы определить размер вашего SIEM, проведите инвентаризацию устройств, с которых вы собираетесь собирать журналы. Умножьте количество похожих устройств на их предполагаемое </a:t>
            </a:r>
            <a:r>
              <a:rPr lang="en-US" sz="900" spc="-15" dirty="0">
                <a:solidFill>
                  <a:srgbClr val="474F58"/>
                </a:solidFill>
                <a:latin typeface="Arial MT"/>
                <a:cs typeface="Arial MT"/>
              </a:rPr>
              <a:t>EPS</a:t>
            </a:r>
            <a:r>
              <a:rPr lang="ru-RU" sz="900" spc="-15" dirty="0">
                <a:solidFill>
                  <a:srgbClr val="474F58"/>
                </a:solidFill>
                <a:latin typeface="Arial MT"/>
                <a:cs typeface="Arial MT"/>
              </a:rPr>
              <a:t>, чтобы получить общее количество событий в день в вашей сети.</a:t>
            </a:r>
            <a:endParaRPr sz="900" dirty="0">
              <a:latin typeface="Arial MT"/>
              <a:cs typeface="Arial MT"/>
            </a:endParaRPr>
          </a:p>
        </p:txBody>
      </p:sp>
      <p:pic>
        <p:nvPicPr>
          <p:cNvPr id="39" name="object 19"/>
          <p:cNvPicPr/>
          <p:nvPr/>
        </p:nvPicPr>
        <p:blipFill>
          <a:blip r:embed="rId3" cstate="print"/>
          <a:stretch>
            <a:fillRect/>
          </a:stretch>
        </p:blipFill>
        <p:spPr>
          <a:xfrm>
            <a:off x="542594" y="2048255"/>
            <a:ext cx="4489323" cy="4178057"/>
          </a:xfrm>
          <a:prstGeom prst="rect">
            <a:avLst/>
          </a:prstGeom>
        </p:spPr>
      </p:pic>
      <p:sp>
        <p:nvSpPr>
          <p:cNvPr id="40" name="object 20"/>
          <p:cNvSpPr txBox="1"/>
          <p:nvPr/>
        </p:nvSpPr>
        <p:spPr>
          <a:xfrm>
            <a:off x="5714820" y="981870"/>
            <a:ext cx="4209415" cy="3496983"/>
          </a:xfrm>
          <a:prstGeom prst="rect">
            <a:avLst/>
          </a:prstGeom>
          <a:ln w="6350">
            <a:solidFill>
              <a:srgbClr val="D7DCE0"/>
            </a:solidFill>
          </a:ln>
        </p:spPr>
        <p:txBody>
          <a:bodyPr vert="horz" wrap="square" lIns="0" tIns="1905" rIns="0" bIns="0" rtlCol="0">
            <a:spAutoFit/>
          </a:bodyPr>
          <a:lstStyle/>
          <a:p>
            <a:pPr>
              <a:lnSpc>
                <a:spcPct val="100000"/>
              </a:lnSpc>
              <a:spcBef>
                <a:spcPts val="15"/>
              </a:spcBef>
            </a:pPr>
            <a:endParaRPr sz="1400" dirty="0">
              <a:latin typeface="Times New Roman"/>
              <a:cs typeface="Times New Roman"/>
            </a:endParaRPr>
          </a:p>
          <a:p>
            <a:pPr marL="215900">
              <a:lnSpc>
                <a:spcPct val="100000"/>
              </a:lnSpc>
            </a:pPr>
            <a:r>
              <a:rPr lang="ru-RU" sz="1400" i="1" spc="-75" dirty="0">
                <a:solidFill>
                  <a:srgbClr val="139DF2"/>
                </a:solidFill>
                <a:latin typeface="Verdana"/>
                <a:cs typeface="Verdana"/>
              </a:rPr>
              <a:t>Необходимость хранения</a:t>
            </a:r>
            <a:endParaRPr sz="1400" dirty="0">
              <a:latin typeface="Verdana"/>
              <a:cs typeface="Verdana"/>
            </a:endParaRPr>
          </a:p>
          <a:p>
            <a:pPr marL="215900" marR="407670">
              <a:lnSpc>
                <a:spcPct val="111100"/>
              </a:lnSpc>
              <a:spcBef>
                <a:spcPts val="1200"/>
              </a:spcBef>
            </a:pPr>
            <a:r>
              <a:rPr lang="ru-RU" sz="900" spc="-55" dirty="0">
                <a:solidFill>
                  <a:srgbClr val="474F58"/>
                </a:solidFill>
                <a:latin typeface="Arial MT"/>
                <a:cs typeface="Arial MT"/>
              </a:rPr>
              <a:t>Эмпирическое правило заключается в том, что среднее событие занимает 300 байт. Таким образом, на каждые 1000 EPS (86,4 миллиона событий в день) SIEM необходимо хранить</a:t>
            </a:r>
            <a:r>
              <a:rPr sz="900" spc="-10" dirty="0">
                <a:solidFill>
                  <a:srgbClr val="474F58"/>
                </a:solidFill>
                <a:latin typeface="Arial MT"/>
                <a:cs typeface="Arial MT"/>
              </a:rPr>
              <a:t>:</a:t>
            </a:r>
            <a:endParaRPr lang="ru-RU" sz="900" spc="-10" dirty="0">
              <a:solidFill>
                <a:srgbClr val="474F58"/>
              </a:solidFill>
              <a:latin typeface="Arial MT"/>
              <a:cs typeface="Arial MT"/>
            </a:endParaRPr>
          </a:p>
          <a:p>
            <a:pPr marL="215900" marR="407670">
              <a:lnSpc>
                <a:spcPct val="111100"/>
              </a:lnSpc>
              <a:spcBef>
                <a:spcPts val="1200"/>
              </a:spcBef>
            </a:pPr>
            <a:endParaRPr lang="ru-RU" sz="900" spc="-10" dirty="0">
              <a:solidFill>
                <a:srgbClr val="474F58"/>
              </a:solidFill>
              <a:latin typeface="Arial MT"/>
              <a:cs typeface="Arial MT"/>
            </a:endParaRPr>
          </a:p>
          <a:p>
            <a:pPr marL="215900" marR="407670">
              <a:lnSpc>
                <a:spcPct val="111100"/>
              </a:lnSpc>
              <a:spcBef>
                <a:spcPts val="1200"/>
              </a:spcBef>
            </a:pPr>
            <a:endParaRPr lang="ru-RU" sz="900" spc="-10" dirty="0">
              <a:solidFill>
                <a:srgbClr val="474F58"/>
              </a:solidFill>
              <a:latin typeface="Arial MT"/>
              <a:cs typeface="Arial MT"/>
            </a:endParaRPr>
          </a:p>
          <a:p>
            <a:pPr marL="215900" marR="407670">
              <a:lnSpc>
                <a:spcPct val="111100"/>
              </a:lnSpc>
              <a:spcBef>
                <a:spcPts val="1200"/>
              </a:spcBef>
            </a:pPr>
            <a:endParaRPr lang="ru-RU" sz="900" spc="-10" dirty="0">
              <a:solidFill>
                <a:srgbClr val="474F58"/>
              </a:solidFill>
              <a:latin typeface="Arial MT"/>
              <a:cs typeface="Arial MT"/>
            </a:endParaRPr>
          </a:p>
          <a:p>
            <a:pPr marL="215900" marR="407670">
              <a:lnSpc>
                <a:spcPct val="111100"/>
              </a:lnSpc>
              <a:spcBef>
                <a:spcPts val="1200"/>
              </a:spcBef>
            </a:pPr>
            <a:endParaRPr lang="ru-RU" sz="900" spc="-10" dirty="0">
              <a:solidFill>
                <a:srgbClr val="474F58"/>
              </a:solidFill>
              <a:latin typeface="Arial MT"/>
              <a:cs typeface="Arial MT"/>
            </a:endParaRPr>
          </a:p>
          <a:p>
            <a:pPr marL="215900" marR="407670">
              <a:lnSpc>
                <a:spcPct val="111100"/>
              </a:lnSpc>
              <a:spcBef>
                <a:spcPts val="1200"/>
              </a:spcBef>
            </a:pPr>
            <a:endParaRPr lang="ru-RU" sz="900" spc="-10" dirty="0">
              <a:solidFill>
                <a:srgbClr val="474F58"/>
              </a:solidFill>
              <a:latin typeface="Arial MT"/>
              <a:cs typeface="Arial MT"/>
            </a:endParaRPr>
          </a:p>
          <a:p>
            <a:pPr marL="215900" marR="407670">
              <a:lnSpc>
                <a:spcPct val="111100"/>
              </a:lnSpc>
              <a:spcBef>
                <a:spcPts val="1200"/>
              </a:spcBef>
            </a:pPr>
            <a:endParaRPr lang="ru-RU" sz="900" spc="-10" dirty="0">
              <a:solidFill>
                <a:srgbClr val="474F58"/>
              </a:solidFill>
              <a:latin typeface="Arial MT"/>
              <a:cs typeface="Arial MT"/>
            </a:endParaRPr>
          </a:p>
          <a:p>
            <a:pPr marL="215900" marR="407670">
              <a:lnSpc>
                <a:spcPct val="111100"/>
              </a:lnSpc>
              <a:spcBef>
                <a:spcPts val="1200"/>
              </a:spcBef>
            </a:pPr>
            <a:endParaRPr lang="ru-RU" sz="900" spc="-10" dirty="0">
              <a:solidFill>
                <a:srgbClr val="474F58"/>
              </a:solidFill>
              <a:latin typeface="Arial MT"/>
              <a:cs typeface="Arial MT"/>
            </a:endParaRPr>
          </a:p>
          <a:p>
            <a:pPr marL="215900" marR="407670">
              <a:lnSpc>
                <a:spcPct val="111100"/>
              </a:lnSpc>
              <a:spcBef>
                <a:spcPts val="1200"/>
              </a:spcBef>
            </a:pPr>
            <a:endParaRPr sz="900" dirty="0">
              <a:latin typeface="Arial MT"/>
              <a:cs typeface="Arial MT"/>
            </a:endParaRPr>
          </a:p>
        </p:txBody>
      </p:sp>
      <p:pic>
        <p:nvPicPr>
          <p:cNvPr id="59" name="object 21"/>
          <p:cNvPicPr/>
          <p:nvPr/>
        </p:nvPicPr>
        <p:blipFill>
          <a:blip r:embed="rId4" cstate="print"/>
          <a:stretch>
            <a:fillRect/>
          </a:stretch>
        </p:blipFill>
        <p:spPr>
          <a:xfrm>
            <a:off x="5930948" y="2346032"/>
            <a:ext cx="3777157" cy="1644363"/>
          </a:xfrm>
          <a:prstGeom prst="rect">
            <a:avLst/>
          </a:prstGeom>
        </p:spPr>
      </p:pic>
      <p:sp>
        <p:nvSpPr>
          <p:cNvPr id="60" name="object 22"/>
          <p:cNvSpPr txBox="1"/>
          <p:nvPr/>
        </p:nvSpPr>
        <p:spPr>
          <a:xfrm>
            <a:off x="764540" y="5944787"/>
            <a:ext cx="1292860" cy="135935"/>
          </a:xfrm>
          <a:prstGeom prst="rect">
            <a:avLst/>
          </a:prstGeom>
        </p:spPr>
        <p:txBody>
          <a:bodyPr vert="horz" wrap="square" lIns="0" tIns="12700" rIns="0" bIns="0" rtlCol="0">
            <a:spAutoFit/>
          </a:bodyPr>
          <a:lstStyle/>
          <a:p>
            <a:pPr marL="12700">
              <a:lnSpc>
                <a:spcPct val="100000"/>
              </a:lnSpc>
              <a:spcBef>
                <a:spcPts val="100"/>
              </a:spcBef>
            </a:pPr>
            <a:r>
              <a:rPr lang="ru-RU" sz="800" i="1" spc="-80" dirty="0">
                <a:solidFill>
                  <a:srgbClr val="474F58"/>
                </a:solidFill>
                <a:latin typeface="Arial"/>
                <a:cs typeface="Arial"/>
              </a:rPr>
              <a:t>Источник: Институт </a:t>
            </a:r>
            <a:r>
              <a:rPr lang="en-US" sz="800" i="1" spc="-80" dirty="0">
                <a:solidFill>
                  <a:srgbClr val="474F58"/>
                </a:solidFill>
                <a:latin typeface="Arial"/>
                <a:cs typeface="Arial"/>
              </a:rPr>
              <a:t>SANS.</a:t>
            </a:r>
            <a:endParaRPr sz="800" dirty="0">
              <a:latin typeface="Arial"/>
              <a:cs typeface="Arial"/>
            </a:endParaRPr>
          </a:p>
        </p:txBody>
      </p:sp>
    </p:spTree>
    <p:extLst>
      <p:ext uri="{BB962C8B-B14F-4D97-AF65-F5344CB8AC3E}">
        <p14:creationId xmlns:p14="http://schemas.microsoft.com/office/powerpoint/2010/main" val="2563982561"/>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820160" cy="552240"/>
          </a:xfrm>
          <a:prstGeom prst="rect">
            <a:avLst/>
          </a:prstGeom>
          <a:noFill/>
          <a:ln w="0">
            <a:noFill/>
          </a:ln>
        </p:spPr>
        <p:txBody>
          <a:bodyPr lIns="0" tIns="0" rIns="0" bIns="0" anchor="t">
            <a:noAutofit/>
          </a:bodyPr>
          <a:lstStyle/>
          <a:p>
            <a:pPr>
              <a:lnSpc>
                <a:spcPct val="100000"/>
              </a:lnSpc>
              <a:buNone/>
            </a:pPr>
            <a:r>
              <a:rPr lang="ru-RU" sz="3200" spc="-1" dirty="0" smtClean="0">
                <a:solidFill>
                  <a:srgbClr val="2369B0"/>
                </a:solidFill>
                <a:latin typeface="Times New Roman"/>
              </a:rPr>
              <a:t>Аппаратное обеспечение </a:t>
            </a:r>
            <a:r>
              <a:rPr lang="en-US" sz="3200" spc="-1" dirty="0" smtClean="0">
                <a:solidFill>
                  <a:srgbClr val="2369B0"/>
                </a:solidFill>
                <a:latin typeface="Times New Roman"/>
              </a:rPr>
              <a:t>SIEM</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41" name="object 17"/>
          <p:cNvSpPr/>
          <p:nvPr/>
        </p:nvSpPr>
        <p:spPr>
          <a:xfrm>
            <a:off x="0" y="685799"/>
            <a:ext cx="10058400" cy="6350"/>
          </a:xfrm>
          <a:custGeom>
            <a:avLst/>
            <a:gdLst/>
            <a:ahLst/>
            <a:cxnLst/>
            <a:rect l="l" t="t" r="r" b="b"/>
            <a:pathLst>
              <a:path w="10058400" h="6350">
                <a:moveTo>
                  <a:pt x="10058387" y="0"/>
                </a:moveTo>
                <a:lnTo>
                  <a:pt x="0" y="0"/>
                </a:lnTo>
                <a:lnTo>
                  <a:pt x="0" y="6350"/>
                </a:lnTo>
                <a:lnTo>
                  <a:pt x="10058387" y="6350"/>
                </a:lnTo>
                <a:lnTo>
                  <a:pt x="10058387" y="0"/>
                </a:lnTo>
                <a:close/>
              </a:path>
            </a:pathLst>
          </a:custGeom>
          <a:solidFill>
            <a:srgbClr val="D7DCE0"/>
          </a:solidFill>
        </p:spPr>
        <p:txBody>
          <a:bodyPr wrap="square" lIns="0" tIns="0" rIns="0" bIns="0" rtlCol="0"/>
          <a:lstStyle/>
          <a:p>
            <a:endParaRPr/>
          </a:p>
        </p:txBody>
      </p:sp>
      <p:sp>
        <p:nvSpPr>
          <p:cNvPr id="12" name="object 17"/>
          <p:cNvSpPr txBox="1"/>
          <p:nvPr/>
        </p:nvSpPr>
        <p:spPr>
          <a:xfrm>
            <a:off x="304560" y="1036877"/>
            <a:ext cx="9967200" cy="5342873"/>
          </a:xfrm>
          <a:prstGeom prst="rect">
            <a:avLst/>
          </a:prstGeom>
        </p:spPr>
        <p:txBody>
          <a:bodyPr vert="horz" wrap="square" lIns="0" tIns="12700" rIns="0" bIns="0" rtlCol="0">
            <a:spAutoFit/>
          </a:bodyPr>
          <a:lstStyle/>
          <a:p>
            <a:pPr marL="12700">
              <a:lnSpc>
                <a:spcPct val="100000"/>
              </a:lnSpc>
              <a:spcBef>
                <a:spcPts val="100"/>
              </a:spcBef>
            </a:pPr>
            <a:r>
              <a:rPr lang="ru-RU" sz="1200" spc="15" dirty="0">
                <a:solidFill>
                  <a:srgbClr val="474F58"/>
                </a:solidFill>
                <a:cs typeface="Trebuchet MS"/>
              </a:rPr>
              <a:t>Определение аппаратного обеспечения</a:t>
            </a:r>
            <a:endParaRPr sz="1200" dirty="0">
              <a:cs typeface="Trebuchet MS"/>
            </a:endParaRPr>
          </a:p>
          <a:p>
            <a:pPr>
              <a:lnSpc>
                <a:spcPct val="100000"/>
              </a:lnSpc>
              <a:spcBef>
                <a:spcPts val="55"/>
              </a:spcBef>
            </a:pPr>
            <a:endParaRPr sz="1200" dirty="0">
              <a:cs typeface="Trebuchet MS"/>
            </a:endParaRPr>
          </a:p>
          <a:p>
            <a:pPr marL="12700" marR="309880">
              <a:lnSpc>
                <a:spcPct val="106100"/>
              </a:lnSpc>
            </a:pPr>
            <a:r>
              <a:rPr lang="ru-RU" sz="1200" spc="10" dirty="0">
                <a:solidFill>
                  <a:srgbClr val="474F58"/>
                </a:solidFill>
                <a:cs typeface="Arial MT"/>
              </a:rPr>
              <a:t>После того как вы определите скорость и объем событий, при выборе оборудования для вашего SIEM учтите следующие факторы</a:t>
            </a:r>
            <a:r>
              <a:rPr sz="1200" spc="-70" dirty="0">
                <a:solidFill>
                  <a:srgbClr val="474F58"/>
                </a:solidFill>
                <a:cs typeface="Arial MT"/>
              </a:rPr>
              <a:t>:</a:t>
            </a:r>
            <a:endParaRPr sz="1200" dirty="0">
              <a:cs typeface="Arial MT"/>
            </a:endParaRPr>
          </a:p>
          <a:p>
            <a:pPr>
              <a:lnSpc>
                <a:spcPct val="100000"/>
              </a:lnSpc>
            </a:pPr>
            <a:endParaRPr sz="1200" dirty="0">
              <a:cs typeface="Arial MT"/>
            </a:endParaRPr>
          </a:p>
          <a:p>
            <a:pPr marL="127000" marR="290830" indent="-114300">
              <a:lnSpc>
                <a:spcPct val="111100"/>
              </a:lnSpc>
              <a:buClr>
                <a:srgbClr val="49AA4D"/>
              </a:buClr>
              <a:buFont typeface="Arial MT"/>
              <a:buChar char="•"/>
              <a:tabLst>
                <a:tab pos="127000" algn="l"/>
              </a:tabLst>
            </a:pPr>
            <a:r>
              <a:rPr lang="ru-RU" sz="1200" b="1" spc="-10" dirty="0">
                <a:solidFill>
                  <a:srgbClr val="474747"/>
                </a:solidFill>
                <a:cs typeface="Trebuchet MS"/>
              </a:rPr>
              <a:t>Формат хранения </a:t>
            </a:r>
            <a:r>
              <a:rPr sz="1200" spc="-40" dirty="0">
                <a:solidFill>
                  <a:srgbClr val="474747"/>
                </a:solidFill>
                <a:cs typeface="Arial MT"/>
              </a:rPr>
              <a:t>–</a:t>
            </a:r>
            <a:r>
              <a:rPr sz="1200" spc="-30" dirty="0">
                <a:solidFill>
                  <a:srgbClr val="474747"/>
                </a:solidFill>
                <a:cs typeface="Arial MT"/>
              </a:rPr>
              <a:t> </a:t>
            </a:r>
            <a:r>
              <a:rPr lang="ru-RU" sz="1200" spc="-15" dirty="0">
                <a:solidFill>
                  <a:srgbClr val="474747"/>
                </a:solidFill>
                <a:cs typeface="Arial MT"/>
              </a:rPr>
              <a:t>Формат хранения – как будут храниться файлы? Используете плоский формат файла, реляционную базу данных или неструктурированное хранилище данных, такое как </a:t>
            </a:r>
            <a:r>
              <a:rPr lang="ru-RU" sz="1200" spc="-15" dirty="0" err="1">
                <a:solidFill>
                  <a:srgbClr val="474747"/>
                </a:solidFill>
                <a:cs typeface="Arial MT"/>
              </a:rPr>
              <a:t>Hadoop</a:t>
            </a:r>
            <a:r>
              <a:rPr lang="ru-RU" sz="1200" spc="-15" dirty="0">
                <a:solidFill>
                  <a:srgbClr val="474747"/>
                </a:solidFill>
                <a:cs typeface="Arial MT"/>
              </a:rPr>
              <a:t>?</a:t>
            </a:r>
            <a:endParaRPr sz="1200" dirty="0">
              <a:cs typeface="Arial MT"/>
            </a:endParaRPr>
          </a:p>
          <a:p>
            <a:pPr>
              <a:lnSpc>
                <a:spcPct val="100000"/>
              </a:lnSpc>
              <a:spcBef>
                <a:spcPts val="25"/>
              </a:spcBef>
              <a:buClr>
                <a:srgbClr val="49AA4D"/>
              </a:buClr>
              <a:buFont typeface="Arial MT"/>
              <a:buChar char="•"/>
            </a:pPr>
            <a:endParaRPr sz="1200" dirty="0">
              <a:cs typeface="Arial MT"/>
            </a:endParaRPr>
          </a:p>
          <a:p>
            <a:pPr marL="127000" marR="77470" indent="-114300">
              <a:lnSpc>
                <a:spcPct val="111100"/>
              </a:lnSpc>
              <a:buClr>
                <a:srgbClr val="49AA4D"/>
              </a:buClr>
              <a:buFont typeface="Arial MT"/>
              <a:buChar char="•"/>
              <a:tabLst>
                <a:tab pos="127000" algn="l"/>
              </a:tabLst>
            </a:pPr>
            <a:r>
              <a:rPr lang="ru-RU" sz="1200" b="1" spc="-10" dirty="0">
                <a:solidFill>
                  <a:srgbClr val="474747"/>
                </a:solidFill>
                <a:cs typeface="Trebuchet MS"/>
              </a:rPr>
              <a:t>Развертывание хранилища и оборудование – </a:t>
            </a:r>
            <a:r>
              <a:rPr lang="ru-RU" sz="1200" spc="-15" dirty="0">
                <a:solidFill>
                  <a:srgbClr val="474747"/>
                </a:solidFill>
              </a:rPr>
              <a:t>возможно ли переместить данные в облако? Если это так, облачные сервисы, такие как Amazon S3 и Azure </a:t>
            </a:r>
            <a:r>
              <a:rPr lang="ru-RU" sz="1200" spc="-15" dirty="0" err="1">
                <a:solidFill>
                  <a:srgbClr val="474747"/>
                </a:solidFill>
              </a:rPr>
              <a:t>Blob</a:t>
            </a:r>
            <a:r>
              <a:rPr lang="ru-RU" sz="1200" spc="-15" dirty="0">
                <a:solidFill>
                  <a:srgbClr val="474747"/>
                </a:solidFill>
              </a:rPr>
              <a:t> Storage, будут очень привлекательными для хранения большей части данных SIEM. Если нет, подумайте, какие ресурсы хранения доступны локально и следует ли использовать стандартное хранилище с базами данных </a:t>
            </a:r>
            <a:r>
              <a:rPr lang="ru-RU" sz="1200" spc="-15" dirty="0" err="1">
                <a:solidFill>
                  <a:srgbClr val="474747"/>
                </a:solidFill>
              </a:rPr>
              <a:t>Hadoop</a:t>
            </a:r>
            <a:r>
              <a:rPr lang="ru-RU" sz="1200" spc="-15" dirty="0">
                <a:solidFill>
                  <a:srgbClr val="474747"/>
                </a:solidFill>
              </a:rPr>
              <a:t> или </a:t>
            </a:r>
            <a:r>
              <a:rPr lang="ru-RU" sz="1200" spc="-15" dirty="0" err="1">
                <a:solidFill>
                  <a:srgbClr val="474747"/>
                </a:solidFill>
              </a:rPr>
              <a:t>NoSQL</a:t>
            </a:r>
            <a:r>
              <a:rPr lang="ru-RU" sz="1200" spc="-15" dirty="0">
                <a:solidFill>
                  <a:srgbClr val="474747"/>
                </a:solidFill>
              </a:rPr>
              <a:t> или высокопроизводительными устройствами хранения</a:t>
            </a:r>
            <a:r>
              <a:rPr sz="1200" spc="-15" dirty="0">
                <a:solidFill>
                  <a:srgbClr val="474747"/>
                </a:solidFill>
              </a:rPr>
              <a:t>.</a:t>
            </a:r>
          </a:p>
          <a:p>
            <a:pPr>
              <a:lnSpc>
                <a:spcPct val="100000"/>
              </a:lnSpc>
              <a:spcBef>
                <a:spcPts val="30"/>
              </a:spcBef>
            </a:pPr>
            <a:endParaRPr sz="1200" dirty="0">
              <a:cs typeface="Arial MT"/>
            </a:endParaRPr>
          </a:p>
          <a:p>
            <a:pPr marL="127000" marR="59055" indent="-114300">
              <a:lnSpc>
                <a:spcPct val="111100"/>
              </a:lnSpc>
              <a:buClr>
                <a:srgbClr val="49AA4D"/>
              </a:buClr>
              <a:buFont typeface="Arial MT"/>
              <a:buChar char="•"/>
              <a:tabLst>
                <a:tab pos="127000" algn="l"/>
              </a:tabLst>
            </a:pPr>
            <a:r>
              <a:rPr lang="ru-RU" sz="1200" b="1" dirty="0">
                <a:solidFill>
                  <a:srgbClr val="474747"/>
                </a:solidFill>
                <a:cs typeface="Trebuchet MS"/>
              </a:rPr>
              <a:t>Сжатие журналов</a:t>
            </a:r>
            <a:r>
              <a:rPr sz="1200" b="1" spc="-55" dirty="0">
                <a:solidFill>
                  <a:srgbClr val="474747"/>
                </a:solidFill>
                <a:cs typeface="Trebuchet MS"/>
              </a:rPr>
              <a:t> </a:t>
            </a:r>
            <a:r>
              <a:rPr sz="1200" spc="-40" dirty="0">
                <a:solidFill>
                  <a:srgbClr val="474747"/>
                </a:solidFill>
                <a:cs typeface="Arial MT"/>
              </a:rPr>
              <a:t>–</a:t>
            </a:r>
            <a:r>
              <a:rPr sz="1200" spc="-30" dirty="0">
                <a:solidFill>
                  <a:srgbClr val="474747"/>
                </a:solidFill>
                <a:cs typeface="Arial MT"/>
              </a:rPr>
              <a:t> </a:t>
            </a:r>
            <a:r>
              <a:rPr lang="ru-RU" sz="1200" dirty="0">
                <a:solidFill>
                  <a:srgbClr val="474747"/>
                </a:solidFill>
                <a:cs typeface="Arial MT"/>
              </a:rPr>
              <a:t>какая технология доступна для сжатия данных журналов? Многие поставщики SIEM рекламируют степень сжатия 1:8 или более</a:t>
            </a:r>
            <a:r>
              <a:rPr sz="1200" spc="-15" dirty="0">
                <a:solidFill>
                  <a:srgbClr val="474747"/>
                </a:solidFill>
                <a:cs typeface="Arial MT"/>
              </a:rPr>
              <a:t>.</a:t>
            </a:r>
            <a:endParaRPr sz="1200" dirty="0">
              <a:cs typeface="Arial MT"/>
            </a:endParaRPr>
          </a:p>
          <a:p>
            <a:pPr>
              <a:lnSpc>
                <a:spcPct val="100000"/>
              </a:lnSpc>
              <a:spcBef>
                <a:spcPts val="25"/>
              </a:spcBef>
              <a:buClr>
                <a:srgbClr val="49AA4D"/>
              </a:buClr>
              <a:buFont typeface="Arial MT"/>
              <a:buChar char="•"/>
            </a:pPr>
            <a:endParaRPr sz="1200" dirty="0">
              <a:cs typeface="Arial MT"/>
            </a:endParaRPr>
          </a:p>
          <a:p>
            <a:pPr marL="127000" marR="329565" indent="-114300">
              <a:lnSpc>
                <a:spcPct val="111100"/>
              </a:lnSpc>
              <a:buClr>
                <a:srgbClr val="49AA4D"/>
              </a:buClr>
              <a:buFont typeface="Arial MT"/>
              <a:buChar char="•"/>
              <a:tabLst>
                <a:tab pos="127000" algn="l"/>
              </a:tabLst>
            </a:pPr>
            <a:r>
              <a:rPr lang="ru-RU" sz="1200" b="1" spc="-30" dirty="0">
                <a:solidFill>
                  <a:srgbClr val="474747"/>
                </a:solidFill>
                <a:cs typeface="Trebuchet MS"/>
              </a:rPr>
              <a:t>Шифрование</a:t>
            </a:r>
            <a:r>
              <a:rPr sz="1200" b="1" spc="-55" dirty="0">
                <a:solidFill>
                  <a:srgbClr val="474747"/>
                </a:solidFill>
                <a:cs typeface="Trebuchet MS"/>
              </a:rPr>
              <a:t> </a:t>
            </a:r>
            <a:r>
              <a:rPr sz="1200" spc="-40" dirty="0">
                <a:solidFill>
                  <a:srgbClr val="474747"/>
                </a:solidFill>
                <a:cs typeface="Arial MT"/>
              </a:rPr>
              <a:t>–</a:t>
            </a:r>
            <a:r>
              <a:rPr sz="1200" spc="-30" dirty="0">
                <a:solidFill>
                  <a:srgbClr val="474747"/>
                </a:solidFill>
                <a:cs typeface="Arial MT"/>
              </a:rPr>
              <a:t> </a:t>
            </a:r>
            <a:r>
              <a:rPr lang="ru-RU" sz="1200" spc="5" dirty="0">
                <a:solidFill>
                  <a:srgbClr val="474747"/>
                </a:solidFill>
                <a:cs typeface="Arial MT"/>
              </a:rPr>
              <a:t>есть ли необходимость шифровать данные при их попадании в хранилище данных SIEM? Определить требования к программному и аппаратному обеспечению</a:t>
            </a:r>
            <a:r>
              <a:rPr sz="1200" spc="-5" dirty="0">
                <a:solidFill>
                  <a:srgbClr val="474747"/>
                </a:solidFill>
                <a:cs typeface="Arial MT"/>
              </a:rPr>
              <a:t>.</a:t>
            </a:r>
            <a:endParaRPr sz="1200" dirty="0">
              <a:cs typeface="Arial MT"/>
            </a:endParaRPr>
          </a:p>
          <a:p>
            <a:pPr>
              <a:lnSpc>
                <a:spcPct val="100000"/>
              </a:lnSpc>
              <a:spcBef>
                <a:spcPts val="30"/>
              </a:spcBef>
              <a:buClr>
                <a:srgbClr val="49AA4D"/>
              </a:buClr>
              <a:buFont typeface="Arial MT"/>
              <a:buChar char="•"/>
            </a:pPr>
            <a:endParaRPr sz="1200" dirty="0">
              <a:cs typeface="Arial MT"/>
            </a:endParaRPr>
          </a:p>
          <a:p>
            <a:pPr marL="127000" marR="344170" indent="-114300">
              <a:lnSpc>
                <a:spcPct val="111100"/>
              </a:lnSpc>
              <a:buClr>
                <a:srgbClr val="49AA4D"/>
              </a:buClr>
              <a:buFont typeface="Arial MT"/>
              <a:buChar char="•"/>
              <a:tabLst>
                <a:tab pos="127000" algn="l"/>
              </a:tabLst>
            </a:pPr>
            <a:r>
              <a:rPr lang="ru-RU" sz="1200" b="1" spc="-40" dirty="0">
                <a:solidFill>
                  <a:srgbClr val="474747"/>
                </a:solidFill>
                <a:cs typeface="Trebuchet MS"/>
              </a:rPr>
              <a:t>Горячее хранилище (краткосрочные данные)</a:t>
            </a:r>
            <a:r>
              <a:rPr sz="1200" b="1" spc="-60" dirty="0">
                <a:solidFill>
                  <a:srgbClr val="474747"/>
                </a:solidFill>
                <a:cs typeface="Trebuchet MS"/>
              </a:rPr>
              <a:t> </a:t>
            </a:r>
            <a:r>
              <a:rPr sz="1200" spc="-40" dirty="0">
                <a:solidFill>
                  <a:srgbClr val="474747"/>
                </a:solidFill>
                <a:cs typeface="Arial MT"/>
              </a:rPr>
              <a:t>–</a:t>
            </a:r>
            <a:r>
              <a:rPr sz="1200" spc="-35" dirty="0">
                <a:solidFill>
                  <a:srgbClr val="474747"/>
                </a:solidFill>
                <a:cs typeface="Arial MT"/>
              </a:rPr>
              <a:t> </a:t>
            </a:r>
            <a:r>
              <a:rPr lang="ru-RU" sz="1200" spc="-25" dirty="0">
                <a:solidFill>
                  <a:srgbClr val="474747"/>
                </a:solidFill>
                <a:cs typeface="Arial MT"/>
              </a:rPr>
              <a:t>требует высокой производительности для обеспечения анализа данных мониторинга в реальном времени.</a:t>
            </a:r>
            <a:endParaRPr sz="1200" dirty="0">
              <a:cs typeface="Arial MT"/>
            </a:endParaRPr>
          </a:p>
          <a:p>
            <a:pPr>
              <a:lnSpc>
                <a:spcPct val="100000"/>
              </a:lnSpc>
              <a:spcBef>
                <a:spcPts val="25"/>
              </a:spcBef>
            </a:pPr>
            <a:endParaRPr sz="1200" dirty="0">
              <a:cs typeface="Arial MT"/>
            </a:endParaRPr>
          </a:p>
          <a:p>
            <a:pPr marL="127000" marR="5080" indent="-114300">
              <a:lnSpc>
                <a:spcPct val="111100"/>
              </a:lnSpc>
              <a:buClr>
                <a:srgbClr val="49AA4D"/>
              </a:buClr>
              <a:buChar char="•"/>
              <a:tabLst>
                <a:tab pos="127000" algn="l"/>
              </a:tabLst>
            </a:pPr>
            <a:r>
              <a:rPr lang="ru-RU" sz="1200" b="1" spc="-15" dirty="0">
                <a:solidFill>
                  <a:srgbClr val="474747"/>
                </a:solidFill>
                <a:cs typeface="Trebuchet MS"/>
              </a:rPr>
              <a:t>Долгосрочное хранение (сохранение данных</a:t>
            </a:r>
            <a:r>
              <a:rPr sz="1200" b="1" spc="-45" dirty="0">
                <a:solidFill>
                  <a:srgbClr val="474747"/>
                </a:solidFill>
                <a:cs typeface="Trebuchet MS"/>
              </a:rPr>
              <a:t>)</a:t>
            </a:r>
            <a:r>
              <a:rPr sz="1200" b="1" spc="-55" dirty="0">
                <a:solidFill>
                  <a:srgbClr val="474747"/>
                </a:solidFill>
                <a:cs typeface="Trebuchet MS"/>
              </a:rPr>
              <a:t> </a:t>
            </a:r>
            <a:r>
              <a:rPr sz="1200" spc="40" dirty="0">
                <a:solidFill>
                  <a:srgbClr val="474747"/>
                </a:solidFill>
                <a:cs typeface="Arial MT"/>
              </a:rPr>
              <a:t>-</a:t>
            </a:r>
            <a:r>
              <a:rPr sz="1200" spc="-30" dirty="0">
                <a:solidFill>
                  <a:srgbClr val="474747"/>
                </a:solidFill>
                <a:cs typeface="Arial MT"/>
              </a:rPr>
              <a:t> </a:t>
            </a:r>
            <a:r>
              <a:rPr lang="ru-RU" sz="1200" spc="-25" dirty="0">
                <a:solidFill>
                  <a:srgbClr val="474747"/>
                </a:solidFill>
                <a:cs typeface="Arial MT"/>
              </a:rPr>
              <a:t>для обеспечения максимального хранения исторических данных требуются недорогие носители большого объема</a:t>
            </a:r>
            <a:r>
              <a:rPr sz="1200" spc="-20" dirty="0">
                <a:solidFill>
                  <a:srgbClr val="474747"/>
                </a:solidFill>
                <a:cs typeface="Arial MT"/>
              </a:rPr>
              <a:t>.</a:t>
            </a:r>
            <a:endParaRPr sz="1200" dirty="0">
              <a:cs typeface="Arial MT"/>
            </a:endParaRPr>
          </a:p>
          <a:p>
            <a:pPr>
              <a:lnSpc>
                <a:spcPct val="100000"/>
              </a:lnSpc>
              <a:spcBef>
                <a:spcPts val="30"/>
              </a:spcBef>
            </a:pPr>
            <a:endParaRPr sz="1200" dirty="0">
              <a:cs typeface="Arial MT"/>
            </a:endParaRPr>
          </a:p>
          <a:p>
            <a:pPr marL="127000" marR="131445" indent="-114300">
              <a:lnSpc>
                <a:spcPct val="111100"/>
              </a:lnSpc>
              <a:buClr>
                <a:srgbClr val="49AA4D"/>
              </a:buClr>
              <a:buFont typeface="Arial MT"/>
              <a:buChar char="•"/>
              <a:tabLst>
                <a:tab pos="127000" algn="l"/>
              </a:tabLst>
            </a:pPr>
            <a:r>
              <a:rPr lang="ru-RU" sz="1200" b="1" spc="-30" dirty="0">
                <a:solidFill>
                  <a:srgbClr val="474747"/>
                </a:solidFill>
                <a:cs typeface="Trebuchet MS"/>
              </a:rPr>
              <a:t>Отказоустойчивость и резервное копирование </a:t>
            </a:r>
            <a:r>
              <a:rPr sz="1200" spc="-40" dirty="0">
                <a:solidFill>
                  <a:srgbClr val="474747"/>
                </a:solidFill>
                <a:cs typeface="Arial MT"/>
              </a:rPr>
              <a:t>–</a:t>
            </a:r>
            <a:r>
              <a:rPr lang="ru-RU" sz="1200" spc="-25" dirty="0">
                <a:solidFill>
                  <a:srgbClr val="474747"/>
                </a:solidFill>
                <a:cs typeface="Arial MT"/>
              </a:rPr>
              <a:t> будучи критически важной системой, SIEM должен быть построен с резервированием и подкреплен четким планом обеспечения непрерывности бизнеса.</a:t>
            </a:r>
            <a:endParaRPr sz="1200" dirty="0">
              <a:cs typeface="Arial MT"/>
            </a:endParaRPr>
          </a:p>
        </p:txBody>
      </p:sp>
      <p:pic>
        <p:nvPicPr>
          <p:cNvPr id="13" name="object 18"/>
          <p:cNvPicPr/>
          <p:nvPr/>
        </p:nvPicPr>
        <p:blipFill>
          <a:blip r:embed="rId3" cstate="print"/>
          <a:stretch>
            <a:fillRect/>
          </a:stretch>
        </p:blipFill>
        <p:spPr>
          <a:xfrm>
            <a:off x="10058400" y="1448357"/>
            <a:ext cx="1796523" cy="4560479"/>
          </a:xfrm>
          <a:prstGeom prst="rect">
            <a:avLst/>
          </a:prstGeom>
        </p:spPr>
      </p:pic>
    </p:spTree>
    <p:extLst>
      <p:ext uri="{BB962C8B-B14F-4D97-AF65-F5344CB8AC3E}">
        <p14:creationId xmlns:p14="http://schemas.microsoft.com/office/powerpoint/2010/main" val="94292981"/>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820160" cy="552240"/>
          </a:xfrm>
          <a:prstGeom prst="rect">
            <a:avLst/>
          </a:prstGeom>
          <a:noFill/>
          <a:ln w="0">
            <a:noFill/>
          </a:ln>
        </p:spPr>
        <p:txBody>
          <a:bodyPr lIns="0" tIns="0" rIns="0" bIns="0" anchor="t">
            <a:noAutofit/>
          </a:bodyPr>
          <a:lstStyle/>
          <a:p>
            <a:pPr>
              <a:lnSpc>
                <a:spcPct val="100000"/>
              </a:lnSpc>
              <a:buNone/>
            </a:pPr>
            <a:r>
              <a:rPr lang="ru-RU" sz="3200" spc="-1" dirty="0" smtClean="0">
                <a:solidFill>
                  <a:srgbClr val="2369B0"/>
                </a:solidFill>
                <a:latin typeface="Times New Roman"/>
              </a:rPr>
              <a:t>Агрегирование журналов</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41" name="object 17"/>
          <p:cNvSpPr/>
          <p:nvPr/>
        </p:nvSpPr>
        <p:spPr>
          <a:xfrm>
            <a:off x="0" y="685799"/>
            <a:ext cx="10058400" cy="6350"/>
          </a:xfrm>
          <a:custGeom>
            <a:avLst/>
            <a:gdLst/>
            <a:ahLst/>
            <a:cxnLst/>
            <a:rect l="l" t="t" r="r" b="b"/>
            <a:pathLst>
              <a:path w="10058400" h="6350">
                <a:moveTo>
                  <a:pt x="10058387" y="0"/>
                </a:moveTo>
                <a:lnTo>
                  <a:pt x="0" y="0"/>
                </a:lnTo>
                <a:lnTo>
                  <a:pt x="0" y="6350"/>
                </a:lnTo>
                <a:lnTo>
                  <a:pt x="10058387" y="6350"/>
                </a:lnTo>
                <a:lnTo>
                  <a:pt x="10058387" y="0"/>
                </a:lnTo>
                <a:close/>
              </a:path>
            </a:pathLst>
          </a:custGeom>
          <a:solidFill>
            <a:srgbClr val="D7DCE0"/>
          </a:solidFill>
        </p:spPr>
        <p:txBody>
          <a:bodyPr wrap="square" lIns="0" tIns="0" rIns="0" bIns="0" rtlCol="0"/>
          <a:lstStyle/>
          <a:p>
            <a:endParaRPr/>
          </a:p>
        </p:txBody>
      </p:sp>
      <p:sp>
        <p:nvSpPr>
          <p:cNvPr id="8" name="object 18"/>
          <p:cNvSpPr/>
          <p:nvPr/>
        </p:nvSpPr>
        <p:spPr>
          <a:xfrm>
            <a:off x="312687" y="2751947"/>
            <a:ext cx="2005330" cy="4147313"/>
          </a:xfrm>
          <a:custGeom>
            <a:avLst/>
            <a:gdLst/>
            <a:ahLst/>
            <a:cxnLst/>
            <a:rect l="l" t="t" r="r" b="b"/>
            <a:pathLst>
              <a:path w="2005330" h="3591559">
                <a:moveTo>
                  <a:pt x="2004822" y="0"/>
                </a:moveTo>
                <a:lnTo>
                  <a:pt x="0" y="0"/>
                </a:lnTo>
                <a:lnTo>
                  <a:pt x="0" y="3591356"/>
                </a:lnTo>
                <a:lnTo>
                  <a:pt x="2004822" y="3591356"/>
                </a:lnTo>
                <a:lnTo>
                  <a:pt x="2004822" y="0"/>
                </a:lnTo>
                <a:close/>
              </a:path>
            </a:pathLst>
          </a:custGeom>
          <a:solidFill>
            <a:srgbClr val="FFFFFF"/>
          </a:solidFill>
        </p:spPr>
        <p:txBody>
          <a:bodyPr wrap="square" lIns="0" tIns="0" rIns="0" bIns="0" rtlCol="0"/>
          <a:lstStyle/>
          <a:p>
            <a:endParaRPr/>
          </a:p>
        </p:txBody>
      </p:sp>
      <p:sp>
        <p:nvSpPr>
          <p:cNvPr id="9" name="object 19"/>
          <p:cNvSpPr/>
          <p:nvPr/>
        </p:nvSpPr>
        <p:spPr>
          <a:xfrm>
            <a:off x="2546110" y="2751948"/>
            <a:ext cx="2005330" cy="3591560"/>
          </a:xfrm>
          <a:custGeom>
            <a:avLst/>
            <a:gdLst/>
            <a:ahLst/>
            <a:cxnLst/>
            <a:rect l="l" t="t" r="r" b="b"/>
            <a:pathLst>
              <a:path w="2005329" h="3591559">
                <a:moveTo>
                  <a:pt x="2004822" y="0"/>
                </a:moveTo>
                <a:lnTo>
                  <a:pt x="0" y="0"/>
                </a:lnTo>
                <a:lnTo>
                  <a:pt x="0" y="3591356"/>
                </a:lnTo>
                <a:lnTo>
                  <a:pt x="2004822" y="3591356"/>
                </a:lnTo>
                <a:lnTo>
                  <a:pt x="2004822" y="0"/>
                </a:lnTo>
                <a:close/>
              </a:path>
            </a:pathLst>
          </a:custGeom>
          <a:solidFill>
            <a:srgbClr val="FFFFFF"/>
          </a:solidFill>
        </p:spPr>
        <p:txBody>
          <a:bodyPr wrap="square" lIns="0" tIns="0" rIns="0" bIns="0" rtlCol="0"/>
          <a:lstStyle/>
          <a:p>
            <a:endParaRPr/>
          </a:p>
        </p:txBody>
      </p:sp>
      <p:sp>
        <p:nvSpPr>
          <p:cNvPr id="10" name="object 20"/>
          <p:cNvSpPr/>
          <p:nvPr/>
        </p:nvSpPr>
        <p:spPr>
          <a:xfrm>
            <a:off x="4774960" y="2751948"/>
            <a:ext cx="2005330" cy="3591560"/>
          </a:xfrm>
          <a:custGeom>
            <a:avLst/>
            <a:gdLst/>
            <a:ahLst/>
            <a:cxnLst/>
            <a:rect l="l" t="t" r="r" b="b"/>
            <a:pathLst>
              <a:path w="2005329" h="3591559">
                <a:moveTo>
                  <a:pt x="2004822" y="0"/>
                </a:moveTo>
                <a:lnTo>
                  <a:pt x="0" y="0"/>
                </a:lnTo>
                <a:lnTo>
                  <a:pt x="0" y="3591356"/>
                </a:lnTo>
                <a:lnTo>
                  <a:pt x="2004822" y="3591356"/>
                </a:lnTo>
                <a:lnTo>
                  <a:pt x="2004822" y="0"/>
                </a:lnTo>
                <a:close/>
              </a:path>
            </a:pathLst>
          </a:custGeom>
          <a:solidFill>
            <a:srgbClr val="FFFFFF"/>
          </a:solidFill>
        </p:spPr>
        <p:txBody>
          <a:bodyPr wrap="square" lIns="0" tIns="0" rIns="0" bIns="0" rtlCol="0"/>
          <a:lstStyle/>
          <a:p>
            <a:endParaRPr/>
          </a:p>
        </p:txBody>
      </p:sp>
      <p:sp>
        <p:nvSpPr>
          <p:cNvPr id="11" name="object 21"/>
          <p:cNvSpPr/>
          <p:nvPr/>
        </p:nvSpPr>
        <p:spPr>
          <a:xfrm>
            <a:off x="7003810" y="2751948"/>
            <a:ext cx="2005330" cy="3591560"/>
          </a:xfrm>
          <a:custGeom>
            <a:avLst/>
            <a:gdLst/>
            <a:ahLst/>
            <a:cxnLst/>
            <a:rect l="l" t="t" r="r" b="b"/>
            <a:pathLst>
              <a:path w="2005329" h="3591559">
                <a:moveTo>
                  <a:pt x="2004822" y="0"/>
                </a:moveTo>
                <a:lnTo>
                  <a:pt x="0" y="0"/>
                </a:lnTo>
                <a:lnTo>
                  <a:pt x="0" y="3591356"/>
                </a:lnTo>
                <a:lnTo>
                  <a:pt x="2004822" y="3591356"/>
                </a:lnTo>
                <a:lnTo>
                  <a:pt x="2004822" y="0"/>
                </a:lnTo>
                <a:close/>
              </a:path>
            </a:pathLst>
          </a:custGeom>
          <a:solidFill>
            <a:srgbClr val="FFFFFF"/>
          </a:solidFill>
        </p:spPr>
        <p:txBody>
          <a:bodyPr wrap="square" lIns="0" tIns="0" rIns="0" bIns="0" rtlCol="0"/>
          <a:lstStyle/>
          <a:p>
            <a:endParaRPr/>
          </a:p>
        </p:txBody>
      </p:sp>
      <p:sp>
        <p:nvSpPr>
          <p:cNvPr id="14" name="object 22"/>
          <p:cNvSpPr txBox="1"/>
          <p:nvPr/>
        </p:nvSpPr>
        <p:spPr>
          <a:xfrm>
            <a:off x="304560" y="714360"/>
            <a:ext cx="7035800" cy="1643655"/>
          </a:xfrm>
          <a:prstGeom prst="rect">
            <a:avLst/>
          </a:prstGeom>
        </p:spPr>
        <p:txBody>
          <a:bodyPr vert="horz" wrap="square" lIns="0" tIns="12700" rIns="0" bIns="0" rtlCol="0">
            <a:spAutoFit/>
          </a:bodyPr>
          <a:lstStyle/>
          <a:p>
            <a:pPr marL="12700">
              <a:lnSpc>
                <a:spcPct val="100000"/>
              </a:lnSpc>
              <a:spcBef>
                <a:spcPts val="100"/>
              </a:spcBef>
            </a:pPr>
            <a:r>
              <a:rPr lang="ru-RU" sz="2400" spc="-80" dirty="0">
                <a:solidFill>
                  <a:srgbClr val="262C34"/>
                </a:solidFill>
                <a:latin typeface="Arial MT"/>
                <a:cs typeface="Arial MT"/>
              </a:rPr>
              <a:t>Что такое агрегирование журналов</a:t>
            </a:r>
            <a:r>
              <a:rPr sz="2400" spc="-60" dirty="0">
                <a:solidFill>
                  <a:srgbClr val="262C34"/>
                </a:solidFill>
                <a:latin typeface="Arial MT"/>
                <a:cs typeface="Arial MT"/>
              </a:rPr>
              <a:t>?</a:t>
            </a:r>
            <a:endParaRPr sz="2400" dirty="0">
              <a:latin typeface="Arial MT"/>
              <a:cs typeface="Arial MT"/>
            </a:endParaRPr>
          </a:p>
          <a:p>
            <a:pPr marL="12700" marR="5080">
              <a:lnSpc>
                <a:spcPct val="106100"/>
              </a:lnSpc>
              <a:spcBef>
                <a:spcPts val="1540"/>
              </a:spcBef>
            </a:pPr>
            <a:r>
              <a:rPr lang="ru-RU" sz="1100" spc="-35" dirty="0">
                <a:solidFill>
                  <a:srgbClr val="474F58"/>
                </a:solidFill>
                <a:latin typeface="Arial MT"/>
                <a:cs typeface="Arial MT"/>
              </a:rPr>
              <a:t>Агрегация журналов — это процесс сбора журналов из нескольких вычислительных систем, их анализа и извлечения структурированных данных, а также объединения их в формате, удобном для поиска и изучения с помощью современных инструментов обработки данных</a:t>
            </a:r>
            <a:r>
              <a:rPr sz="1100" spc="-10" dirty="0">
                <a:solidFill>
                  <a:srgbClr val="474F58"/>
                </a:solidFill>
                <a:latin typeface="Arial MT"/>
                <a:cs typeface="Arial MT"/>
              </a:rPr>
              <a:t>.</a:t>
            </a:r>
            <a:endParaRPr sz="1100" dirty="0">
              <a:latin typeface="Arial MT"/>
              <a:cs typeface="Arial MT"/>
            </a:endParaRPr>
          </a:p>
          <a:p>
            <a:pPr>
              <a:lnSpc>
                <a:spcPct val="100000"/>
              </a:lnSpc>
              <a:spcBef>
                <a:spcPts val="40"/>
              </a:spcBef>
            </a:pPr>
            <a:endParaRPr sz="1250" dirty="0">
              <a:latin typeface="Arial MT"/>
              <a:cs typeface="Arial MT"/>
            </a:endParaRPr>
          </a:p>
          <a:p>
            <a:pPr marL="12700">
              <a:lnSpc>
                <a:spcPct val="100000"/>
              </a:lnSpc>
            </a:pPr>
            <a:r>
              <a:rPr lang="ru-RU" sz="1100" spc="-30" dirty="0">
                <a:solidFill>
                  <a:srgbClr val="474F58"/>
                </a:solidFill>
                <a:latin typeface="Arial MT"/>
                <a:cs typeface="Arial MT"/>
              </a:rPr>
              <a:t>Существует четыре распространенных способа агрегирования журналов: многие системы агрегирования журналов сочетают в себе несколько методов</a:t>
            </a:r>
            <a:r>
              <a:rPr sz="1100" spc="-20" dirty="0">
                <a:solidFill>
                  <a:srgbClr val="474F58"/>
                </a:solidFill>
                <a:latin typeface="Arial MT"/>
                <a:cs typeface="Arial MT"/>
              </a:rPr>
              <a:t>.</a:t>
            </a:r>
            <a:endParaRPr sz="1100" dirty="0">
              <a:latin typeface="Arial MT"/>
              <a:cs typeface="Arial MT"/>
            </a:endParaRPr>
          </a:p>
        </p:txBody>
      </p:sp>
      <p:sp>
        <p:nvSpPr>
          <p:cNvPr id="15" name="object 23"/>
          <p:cNvSpPr txBox="1"/>
          <p:nvPr/>
        </p:nvSpPr>
        <p:spPr>
          <a:xfrm>
            <a:off x="312686" y="2751949"/>
            <a:ext cx="2061973" cy="4085221"/>
          </a:xfrm>
          <a:prstGeom prst="rect">
            <a:avLst/>
          </a:prstGeom>
        </p:spPr>
        <p:txBody>
          <a:bodyPr vert="horz" wrap="square" lIns="0" tIns="3175" rIns="0" bIns="0" rtlCol="0">
            <a:spAutoFit/>
          </a:bodyPr>
          <a:lstStyle/>
          <a:p>
            <a:pPr>
              <a:lnSpc>
                <a:spcPct val="100000"/>
              </a:lnSpc>
              <a:spcBef>
                <a:spcPts val="25"/>
              </a:spcBef>
            </a:pPr>
            <a:endParaRPr sz="1550" dirty="0">
              <a:latin typeface="Times New Roman"/>
              <a:cs typeface="Times New Roman"/>
            </a:endParaRPr>
          </a:p>
          <a:p>
            <a:pPr algn="ctr">
              <a:lnSpc>
                <a:spcPct val="100000"/>
              </a:lnSpc>
            </a:pPr>
            <a:r>
              <a:rPr lang="ru-RU" sz="1400" spc="40" dirty="0">
                <a:solidFill>
                  <a:srgbClr val="474F58"/>
                </a:solidFill>
                <a:latin typeface="Trebuchet MS"/>
                <a:cs typeface="Trebuchet MS"/>
              </a:rPr>
              <a:t>Системный журнал</a:t>
            </a:r>
            <a:endParaRPr sz="14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marL="193040" marR="209550" indent="-7938">
              <a:lnSpc>
                <a:spcPct val="111100"/>
              </a:lnSpc>
              <a:spcBef>
                <a:spcPts val="985"/>
              </a:spcBef>
            </a:pPr>
            <a:r>
              <a:rPr lang="ru-RU" sz="900" dirty="0">
                <a:solidFill>
                  <a:srgbClr val="474F58"/>
                </a:solidFill>
                <a:latin typeface="Arial MT"/>
              </a:rPr>
              <a:t>Стандартный протокол регистрации. Сетевые администраторы могут настроить сервер системного журнала, который получает журналы из нескольких систем и сохраняет их в эффективном, сжатом формате, к которому легко обращаться</a:t>
            </a:r>
            <a:r>
              <a:rPr sz="900" dirty="0">
                <a:solidFill>
                  <a:srgbClr val="474F58"/>
                </a:solidFill>
                <a:latin typeface="Arial MT"/>
              </a:rPr>
              <a:t>.</a:t>
            </a:r>
          </a:p>
          <a:p>
            <a:pPr marL="193040" marR="209550">
              <a:lnSpc>
                <a:spcPct val="111100"/>
              </a:lnSpc>
              <a:spcBef>
                <a:spcPts val="985"/>
              </a:spcBef>
            </a:pPr>
            <a:r>
              <a:rPr lang="ru-RU" sz="900" dirty="0">
                <a:solidFill>
                  <a:srgbClr val="474F58"/>
                </a:solidFill>
                <a:latin typeface="Arial MT"/>
              </a:rPr>
              <a:t>Агрегаторы журналов могут напрямую читать и обрабатывать данные системного журнала.</a:t>
            </a:r>
            <a:endParaRPr sz="900" dirty="0">
              <a:solidFill>
                <a:srgbClr val="474F58"/>
              </a:solidFill>
              <a:latin typeface="Arial MT"/>
            </a:endParaRPr>
          </a:p>
        </p:txBody>
      </p:sp>
      <p:sp>
        <p:nvSpPr>
          <p:cNvPr id="16" name="object 24"/>
          <p:cNvSpPr txBox="1"/>
          <p:nvPr/>
        </p:nvSpPr>
        <p:spPr>
          <a:xfrm>
            <a:off x="2546110" y="2751948"/>
            <a:ext cx="2005330" cy="3531480"/>
          </a:xfrm>
          <a:prstGeom prst="rect">
            <a:avLst/>
          </a:prstGeom>
        </p:spPr>
        <p:txBody>
          <a:bodyPr vert="horz" wrap="square" lIns="0" tIns="3175" rIns="0" bIns="0" rtlCol="0">
            <a:spAutoFit/>
          </a:bodyPr>
          <a:lstStyle/>
          <a:p>
            <a:pPr>
              <a:lnSpc>
                <a:spcPct val="100000"/>
              </a:lnSpc>
              <a:spcBef>
                <a:spcPts val="25"/>
              </a:spcBef>
            </a:pPr>
            <a:endParaRPr sz="1550" dirty="0">
              <a:latin typeface="Times New Roman"/>
              <a:cs typeface="Times New Roman"/>
            </a:endParaRPr>
          </a:p>
          <a:p>
            <a:pPr marL="176213">
              <a:lnSpc>
                <a:spcPct val="100000"/>
              </a:lnSpc>
            </a:pPr>
            <a:r>
              <a:rPr lang="ru-RU" sz="1400" spc="15" dirty="0">
                <a:solidFill>
                  <a:srgbClr val="474F58"/>
                </a:solidFill>
                <a:latin typeface="Trebuchet MS"/>
                <a:cs typeface="Trebuchet MS"/>
              </a:rPr>
              <a:t>Трансляция событий</a:t>
            </a:r>
            <a:endParaRPr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marL="193040" marR="209550">
              <a:lnSpc>
                <a:spcPct val="111100"/>
              </a:lnSpc>
              <a:spcBef>
                <a:spcPts val="985"/>
              </a:spcBef>
            </a:pPr>
            <a:endParaRPr lang="ru-RU" sz="900" dirty="0">
              <a:solidFill>
                <a:srgbClr val="474F58"/>
              </a:solidFill>
              <a:latin typeface="Arial MT"/>
              <a:cs typeface="Arial MT"/>
            </a:endParaRPr>
          </a:p>
          <a:p>
            <a:pPr marL="193040" marR="209550">
              <a:lnSpc>
                <a:spcPct val="111100"/>
              </a:lnSpc>
              <a:spcBef>
                <a:spcPts val="985"/>
              </a:spcBef>
            </a:pPr>
            <a:r>
              <a:rPr lang="ru-RU" sz="900" dirty="0">
                <a:solidFill>
                  <a:srgbClr val="474F58"/>
                </a:solidFill>
                <a:latin typeface="Arial MT"/>
              </a:rPr>
              <a:t>Такие протоколы, как SNMP, </a:t>
            </a:r>
            <a:r>
              <a:rPr lang="ru-RU" sz="900" dirty="0" err="1">
                <a:solidFill>
                  <a:srgbClr val="474F58"/>
                </a:solidFill>
                <a:latin typeface="Arial MT"/>
              </a:rPr>
              <a:t>Netflow</a:t>
            </a:r>
            <a:r>
              <a:rPr lang="ru-RU" sz="900" dirty="0">
                <a:solidFill>
                  <a:srgbClr val="474F58"/>
                </a:solidFill>
                <a:latin typeface="Arial MT"/>
              </a:rPr>
              <a:t> и IPFIX, позволяют сетевым устройствам предоставлять стандартную информацию о своих операциях, которая может быть перехвачена агрегатором журналов, проанализирована и добавлена в центральное хранилище журналов</a:t>
            </a:r>
            <a:r>
              <a:rPr sz="900" dirty="0">
                <a:solidFill>
                  <a:srgbClr val="474F58"/>
                </a:solidFill>
                <a:latin typeface="Arial MT"/>
              </a:rPr>
              <a:t>.</a:t>
            </a:r>
          </a:p>
        </p:txBody>
      </p:sp>
      <p:sp>
        <p:nvSpPr>
          <p:cNvPr id="17" name="object 25"/>
          <p:cNvSpPr txBox="1"/>
          <p:nvPr/>
        </p:nvSpPr>
        <p:spPr>
          <a:xfrm>
            <a:off x="4774960" y="2751948"/>
            <a:ext cx="2476500" cy="2726900"/>
          </a:xfrm>
          <a:prstGeom prst="rect">
            <a:avLst/>
          </a:prstGeom>
        </p:spPr>
        <p:txBody>
          <a:bodyPr vert="horz" wrap="square" lIns="0" tIns="3175" rIns="0" bIns="0" rtlCol="0">
            <a:spAutoFit/>
          </a:bodyPr>
          <a:lstStyle/>
          <a:p>
            <a:pPr>
              <a:lnSpc>
                <a:spcPct val="100000"/>
              </a:lnSpc>
              <a:spcBef>
                <a:spcPts val="25"/>
              </a:spcBef>
            </a:pPr>
            <a:endParaRPr sz="1550" dirty="0">
              <a:latin typeface="Times New Roman"/>
              <a:cs typeface="Times New Roman"/>
            </a:endParaRPr>
          </a:p>
          <a:p>
            <a:pPr marL="176213">
              <a:lnSpc>
                <a:spcPct val="100000"/>
              </a:lnSpc>
            </a:pPr>
            <a:r>
              <a:rPr lang="ru-RU" sz="1400" spc="25" dirty="0">
                <a:solidFill>
                  <a:srgbClr val="474F58"/>
                </a:solidFill>
                <a:latin typeface="Trebuchet MS"/>
                <a:cs typeface="Trebuchet MS"/>
              </a:rPr>
              <a:t>Сборщики журналов</a:t>
            </a:r>
            <a:endParaRPr sz="14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marL="92075" marR="302895">
              <a:lnSpc>
                <a:spcPct val="111100"/>
              </a:lnSpc>
              <a:spcBef>
                <a:spcPts val="985"/>
              </a:spcBef>
            </a:pPr>
            <a:r>
              <a:rPr lang="ru-RU" sz="900" dirty="0">
                <a:solidFill>
                  <a:srgbClr val="474F58"/>
                </a:solidFill>
                <a:latin typeface="Arial MT"/>
              </a:rPr>
              <a:t>Программные агенты, которые работают на сетевых устройствах, собирают информацию журнала, анализируют ее и отправляют в централизованный компонент-агрегатор для хранения и анализа</a:t>
            </a:r>
            <a:r>
              <a:rPr sz="900" spc="-15" dirty="0">
                <a:solidFill>
                  <a:srgbClr val="474F58"/>
                </a:solidFill>
                <a:latin typeface="Arial MT"/>
                <a:cs typeface="Arial MT"/>
              </a:rPr>
              <a:t>.</a:t>
            </a:r>
            <a:endParaRPr sz="900" dirty="0">
              <a:latin typeface="Arial MT"/>
              <a:cs typeface="Arial MT"/>
            </a:endParaRPr>
          </a:p>
        </p:txBody>
      </p:sp>
      <p:sp>
        <p:nvSpPr>
          <p:cNvPr id="18" name="object 26"/>
          <p:cNvSpPr txBox="1"/>
          <p:nvPr/>
        </p:nvSpPr>
        <p:spPr>
          <a:xfrm>
            <a:off x="7003810" y="2751948"/>
            <a:ext cx="2005330" cy="3531480"/>
          </a:xfrm>
          <a:prstGeom prst="rect">
            <a:avLst/>
          </a:prstGeom>
        </p:spPr>
        <p:txBody>
          <a:bodyPr vert="horz" wrap="square" lIns="0" tIns="3175" rIns="0" bIns="0" rtlCol="0">
            <a:spAutoFit/>
          </a:bodyPr>
          <a:lstStyle/>
          <a:p>
            <a:pPr>
              <a:lnSpc>
                <a:spcPct val="100000"/>
              </a:lnSpc>
              <a:spcBef>
                <a:spcPts val="25"/>
              </a:spcBef>
            </a:pPr>
            <a:endParaRPr sz="1550" dirty="0">
              <a:latin typeface="Times New Roman"/>
              <a:cs typeface="Times New Roman"/>
            </a:endParaRPr>
          </a:p>
          <a:p>
            <a:pPr marL="360363">
              <a:lnSpc>
                <a:spcPct val="100000"/>
              </a:lnSpc>
            </a:pPr>
            <a:r>
              <a:rPr lang="ru-RU" sz="1400" spc="5" dirty="0">
                <a:solidFill>
                  <a:srgbClr val="474F58"/>
                </a:solidFill>
                <a:latin typeface="Trebuchet MS"/>
                <a:cs typeface="Trebuchet MS"/>
              </a:rPr>
              <a:t>Прямой доступ</a:t>
            </a:r>
            <a:endParaRPr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a:lnSpc>
                <a:spcPct val="100000"/>
              </a:lnSpc>
            </a:pPr>
            <a:endParaRPr sz="1600" dirty="0">
              <a:latin typeface="Trebuchet MS"/>
              <a:cs typeface="Trebuchet MS"/>
            </a:endParaRPr>
          </a:p>
          <a:p>
            <a:pPr marL="218440" marR="160020">
              <a:lnSpc>
                <a:spcPct val="111100"/>
              </a:lnSpc>
              <a:spcBef>
                <a:spcPts val="985"/>
              </a:spcBef>
            </a:pPr>
            <a:endParaRPr lang="ru-RU" sz="900" spc="-30" dirty="0">
              <a:solidFill>
                <a:srgbClr val="474F58"/>
              </a:solidFill>
              <a:latin typeface="Arial MT"/>
              <a:cs typeface="Arial MT"/>
            </a:endParaRPr>
          </a:p>
          <a:p>
            <a:pPr marL="218440" marR="160020">
              <a:lnSpc>
                <a:spcPct val="111100"/>
              </a:lnSpc>
              <a:spcBef>
                <a:spcPts val="985"/>
              </a:spcBef>
            </a:pPr>
            <a:r>
              <a:rPr lang="ru-RU" sz="900" dirty="0">
                <a:solidFill>
                  <a:srgbClr val="474F58"/>
                </a:solidFill>
                <a:latin typeface="Arial MT"/>
              </a:rPr>
              <a:t>Агрегаторы журналов могут напрямую получать доступ к сетевым устройствам или вычислительным системам, используя API или сетевой протокол для прямого получения журналов. Этот подход требует индивидуальной интеграции для каждого источника данных</a:t>
            </a:r>
            <a:r>
              <a:rPr sz="900" dirty="0">
                <a:solidFill>
                  <a:srgbClr val="474F58"/>
                </a:solidFill>
                <a:latin typeface="Arial MT"/>
              </a:rPr>
              <a:t>.</a:t>
            </a:r>
          </a:p>
        </p:txBody>
      </p:sp>
      <p:pic>
        <p:nvPicPr>
          <p:cNvPr id="19" name="object 27"/>
          <p:cNvPicPr/>
          <p:nvPr/>
        </p:nvPicPr>
        <p:blipFill>
          <a:blip r:embed="rId3" cstate="print"/>
          <a:stretch>
            <a:fillRect/>
          </a:stretch>
        </p:blipFill>
        <p:spPr>
          <a:xfrm>
            <a:off x="901852" y="3400254"/>
            <a:ext cx="826493" cy="826493"/>
          </a:xfrm>
          <a:prstGeom prst="rect">
            <a:avLst/>
          </a:prstGeom>
        </p:spPr>
      </p:pic>
      <p:pic>
        <p:nvPicPr>
          <p:cNvPr id="20" name="object 28"/>
          <p:cNvPicPr/>
          <p:nvPr/>
        </p:nvPicPr>
        <p:blipFill>
          <a:blip r:embed="rId4" cstate="print"/>
          <a:stretch>
            <a:fillRect/>
          </a:stretch>
        </p:blipFill>
        <p:spPr>
          <a:xfrm>
            <a:off x="3137247" y="3403762"/>
            <a:ext cx="826486" cy="819484"/>
          </a:xfrm>
          <a:prstGeom prst="rect">
            <a:avLst/>
          </a:prstGeom>
        </p:spPr>
      </p:pic>
      <p:pic>
        <p:nvPicPr>
          <p:cNvPr id="21" name="object 29"/>
          <p:cNvPicPr/>
          <p:nvPr/>
        </p:nvPicPr>
        <p:blipFill>
          <a:blip r:embed="rId5" cstate="print"/>
          <a:stretch>
            <a:fillRect/>
          </a:stretch>
        </p:blipFill>
        <p:spPr>
          <a:xfrm>
            <a:off x="5383620" y="3403762"/>
            <a:ext cx="826488" cy="819484"/>
          </a:xfrm>
          <a:prstGeom prst="rect">
            <a:avLst/>
          </a:prstGeom>
        </p:spPr>
      </p:pic>
      <p:pic>
        <p:nvPicPr>
          <p:cNvPr id="22" name="object 30"/>
          <p:cNvPicPr/>
          <p:nvPr/>
        </p:nvPicPr>
        <p:blipFill>
          <a:blip r:embed="rId6" cstate="print"/>
          <a:stretch>
            <a:fillRect/>
          </a:stretch>
        </p:blipFill>
        <p:spPr>
          <a:xfrm>
            <a:off x="7590689" y="3403762"/>
            <a:ext cx="826492" cy="819484"/>
          </a:xfrm>
          <a:prstGeom prst="rect">
            <a:avLst/>
          </a:prstGeom>
        </p:spPr>
      </p:pic>
    </p:spTree>
    <p:extLst>
      <p:ext uri="{BB962C8B-B14F-4D97-AF65-F5344CB8AC3E}">
        <p14:creationId xmlns:p14="http://schemas.microsoft.com/office/powerpoint/2010/main" val="21129438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820160" cy="552240"/>
          </a:xfrm>
          <a:prstGeom prst="rect">
            <a:avLst/>
          </a:prstGeom>
          <a:noFill/>
          <a:ln w="0">
            <a:noFill/>
          </a:ln>
        </p:spPr>
        <p:txBody>
          <a:bodyPr lIns="0" tIns="0" rIns="0" bIns="0" anchor="t">
            <a:noAutofit/>
          </a:bodyPr>
          <a:lstStyle/>
          <a:p>
            <a:pPr>
              <a:lnSpc>
                <a:spcPct val="100000"/>
              </a:lnSpc>
              <a:buNone/>
            </a:pPr>
            <a:r>
              <a:rPr lang="ru-RU" sz="3200" spc="-1" dirty="0" smtClean="0">
                <a:solidFill>
                  <a:srgbClr val="2369B0"/>
                </a:solidFill>
                <a:latin typeface="Times New Roman"/>
              </a:rPr>
              <a:t>Типы журналов</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41" name="object 17"/>
          <p:cNvSpPr/>
          <p:nvPr/>
        </p:nvSpPr>
        <p:spPr>
          <a:xfrm>
            <a:off x="0" y="685799"/>
            <a:ext cx="10058400" cy="6350"/>
          </a:xfrm>
          <a:custGeom>
            <a:avLst/>
            <a:gdLst/>
            <a:ahLst/>
            <a:cxnLst/>
            <a:rect l="l" t="t" r="r" b="b"/>
            <a:pathLst>
              <a:path w="10058400" h="6350">
                <a:moveTo>
                  <a:pt x="10058387" y="0"/>
                </a:moveTo>
                <a:lnTo>
                  <a:pt x="0" y="0"/>
                </a:lnTo>
                <a:lnTo>
                  <a:pt x="0" y="6350"/>
                </a:lnTo>
                <a:lnTo>
                  <a:pt x="10058387" y="6350"/>
                </a:lnTo>
                <a:lnTo>
                  <a:pt x="10058387" y="0"/>
                </a:lnTo>
                <a:close/>
              </a:path>
            </a:pathLst>
          </a:custGeom>
          <a:solidFill>
            <a:srgbClr val="D7DCE0"/>
          </a:solidFill>
        </p:spPr>
        <p:txBody>
          <a:bodyPr wrap="square" lIns="0" tIns="0" rIns="0" bIns="0" rtlCol="0"/>
          <a:lstStyle/>
          <a:p>
            <a:endParaRPr/>
          </a:p>
        </p:txBody>
      </p:sp>
      <p:sp>
        <p:nvSpPr>
          <p:cNvPr id="58" name="object 17"/>
          <p:cNvSpPr txBox="1"/>
          <p:nvPr/>
        </p:nvSpPr>
        <p:spPr>
          <a:xfrm>
            <a:off x="403419" y="2153295"/>
            <a:ext cx="1811020" cy="197490"/>
          </a:xfrm>
          <a:prstGeom prst="rect">
            <a:avLst/>
          </a:prstGeom>
        </p:spPr>
        <p:txBody>
          <a:bodyPr vert="horz" wrap="square" lIns="0" tIns="12700" rIns="0" bIns="0" rtlCol="0">
            <a:spAutoFit/>
          </a:bodyPr>
          <a:lstStyle/>
          <a:p>
            <a:pPr marL="12700">
              <a:lnSpc>
                <a:spcPct val="100000"/>
              </a:lnSpc>
              <a:spcBef>
                <a:spcPts val="100"/>
              </a:spcBef>
            </a:pPr>
            <a:r>
              <a:rPr lang="ru-RU" sz="1200" spc="-20" dirty="0">
                <a:solidFill>
                  <a:srgbClr val="474F58"/>
                </a:solidFill>
                <a:latin typeface="Trebuchet MS"/>
                <a:cs typeface="Trebuchet MS"/>
              </a:rPr>
              <a:t>Журналы конечных точек</a:t>
            </a:r>
            <a:endParaRPr sz="1200" dirty="0">
              <a:latin typeface="Trebuchet MS"/>
              <a:cs typeface="Trebuchet MS"/>
            </a:endParaRPr>
          </a:p>
        </p:txBody>
      </p:sp>
      <p:sp>
        <p:nvSpPr>
          <p:cNvPr id="59" name="object 18"/>
          <p:cNvSpPr txBox="1"/>
          <p:nvPr/>
        </p:nvSpPr>
        <p:spPr>
          <a:xfrm>
            <a:off x="401504" y="2625176"/>
            <a:ext cx="1879242" cy="3117850"/>
          </a:xfrm>
          <a:prstGeom prst="rect">
            <a:avLst/>
          </a:prstGeom>
        </p:spPr>
        <p:txBody>
          <a:bodyPr vert="horz" wrap="square" lIns="0" tIns="12700" rIns="0" bIns="0" rtlCol="0">
            <a:spAutoFit/>
          </a:bodyPr>
          <a:lstStyle/>
          <a:p>
            <a:pPr marL="12700" marR="164465">
              <a:lnSpc>
                <a:spcPct val="111100"/>
              </a:lnSpc>
              <a:spcBef>
                <a:spcPts val="100"/>
              </a:spcBef>
            </a:pPr>
            <a:r>
              <a:rPr lang="ru-RU" sz="900" spc="10" dirty="0">
                <a:solidFill>
                  <a:srgbClr val="474F58"/>
                </a:solidFill>
                <a:latin typeface="Arial MT"/>
              </a:rPr>
              <a:t>Конечная точка — это вычислительное устройство в сети, например настольный компьютер, ноутбук, смартфон, сервер или рабочая станция. Конечные точки генерируют несколько журналов на разных уровнях своего программного стека — оборудования, операционной системы, промежуточного программного обеспечения, базы данных и приложений. Журналы конечных точек берутся с нижних уровней стека и используются для понимания состояния, активности и работоспособности конечного устройства</a:t>
            </a:r>
            <a:r>
              <a:rPr lang="ru-RU" sz="900" spc="-35" dirty="0">
                <a:solidFill>
                  <a:srgbClr val="474F58"/>
                </a:solidFill>
                <a:latin typeface="Arial MT"/>
                <a:cs typeface="Arial MT"/>
              </a:rPr>
              <a:t>.</a:t>
            </a:r>
            <a:endParaRPr sz="900" dirty="0">
              <a:latin typeface="Arial MT"/>
              <a:cs typeface="Arial MT"/>
            </a:endParaRPr>
          </a:p>
        </p:txBody>
      </p:sp>
      <p:sp>
        <p:nvSpPr>
          <p:cNvPr id="60" name="object 19"/>
          <p:cNvSpPr txBox="1"/>
          <p:nvPr/>
        </p:nvSpPr>
        <p:spPr>
          <a:xfrm>
            <a:off x="2273309" y="2153295"/>
            <a:ext cx="1546860" cy="3855286"/>
          </a:xfrm>
          <a:prstGeom prst="rect">
            <a:avLst/>
          </a:prstGeom>
        </p:spPr>
        <p:txBody>
          <a:bodyPr vert="horz" wrap="square" lIns="0" tIns="12700" rIns="0" bIns="0" rtlCol="0">
            <a:spAutoFit/>
          </a:bodyPr>
          <a:lstStyle/>
          <a:p>
            <a:pPr marL="12700">
              <a:lnSpc>
                <a:spcPct val="100000"/>
              </a:lnSpc>
              <a:spcBef>
                <a:spcPts val="100"/>
              </a:spcBef>
            </a:pPr>
            <a:r>
              <a:rPr lang="ru-RU" sz="1200" spc="20" dirty="0">
                <a:solidFill>
                  <a:srgbClr val="474F58"/>
                </a:solidFill>
                <a:latin typeface="Trebuchet MS"/>
                <a:cs typeface="Trebuchet MS"/>
              </a:rPr>
              <a:t>Журналы маршрутизатора</a:t>
            </a:r>
            <a:endParaRPr sz="1200" dirty="0">
              <a:latin typeface="Trebuchet MS"/>
              <a:cs typeface="Trebuchet MS"/>
            </a:endParaRPr>
          </a:p>
          <a:p>
            <a:pPr marL="12700" marR="15875">
              <a:lnSpc>
                <a:spcPct val="111100"/>
              </a:lnSpc>
              <a:spcBef>
                <a:spcPts val="840"/>
              </a:spcBef>
            </a:pPr>
            <a:r>
              <a:rPr lang="ru-RU" sz="900" spc="-5" dirty="0">
                <a:solidFill>
                  <a:srgbClr val="474F58"/>
                </a:solidFill>
                <a:latin typeface="Arial MT"/>
                <a:cs typeface="Arial MT"/>
              </a:rPr>
              <a:t>Сетевые устройства, такие как маршрутизаторы, коммутаторы и балансировщики нагрузки, являются основой сетевой инфраструктуры. Их журналы предоставляют важные данные о потоках трафика, включая пункты назначения, посещаемые внутренними пользователями, источники внешнего трафика, объемы трафика, используемые протоколы и многое другое. Маршрутизаторы обычно передают данные в формате системного журнала, а данные можно собирать и анализировать через серверы системного журнала вашей сети</a:t>
            </a:r>
            <a:r>
              <a:rPr sz="900" spc="-5" dirty="0">
                <a:solidFill>
                  <a:srgbClr val="474F58"/>
                </a:solidFill>
                <a:latin typeface="Arial MT"/>
                <a:cs typeface="Arial MT"/>
              </a:rPr>
              <a:t>.</a:t>
            </a:r>
            <a:endParaRPr sz="900" dirty="0">
              <a:latin typeface="Arial MT"/>
              <a:cs typeface="Arial MT"/>
            </a:endParaRPr>
          </a:p>
        </p:txBody>
      </p:sp>
      <p:sp>
        <p:nvSpPr>
          <p:cNvPr id="61" name="object 20"/>
          <p:cNvSpPr txBox="1"/>
          <p:nvPr/>
        </p:nvSpPr>
        <p:spPr>
          <a:xfrm>
            <a:off x="3951739" y="2153295"/>
            <a:ext cx="1732799" cy="4162806"/>
          </a:xfrm>
          <a:prstGeom prst="rect">
            <a:avLst/>
          </a:prstGeom>
        </p:spPr>
        <p:txBody>
          <a:bodyPr vert="horz" wrap="square" lIns="0" tIns="12700" rIns="0" bIns="0" rtlCol="0">
            <a:spAutoFit/>
          </a:bodyPr>
          <a:lstStyle/>
          <a:p>
            <a:pPr marL="12700">
              <a:lnSpc>
                <a:spcPct val="100000"/>
              </a:lnSpc>
              <a:spcBef>
                <a:spcPts val="100"/>
              </a:spcBef>
            </a:pPr>
            <a:r>
              <a:rPr lang="ru-RU" sz="1200" spc="-10" dirty="0">
                <a:solidFill>
                  <a:srgbClr val="474F58"/>
                </a:solidFill>
                <a:latin typeface="Trebuchet MS"/>
                <a:cs typeface="Trebuchet MS"/>
              </a:rPr>
              <a:t>Журналы событий приложений</a:t>
            </a:r>
            <a:endParaRPr sz="1200" dirty="0">
              <a:latin typeface="Trebuchet MS"/>
              <a:cs typeface="Trebuchet MS"/>
            </a:endParaRPr>
          </a:p>
          <a:p>
            <a:pPr marL="12700" marR="127000">
              <a:lnSpc>
                <a:spcPct val="111100"/>
              </a:lnSpc>
              <a:spcBef>
                <a:spcPts val="840"/>
              </a:spcBef>
            </a:pPr>
            <a:r>
              <a:rPr lang="ru-RU" sz="900" spc="-10" dirty="0">
                <a:solidFill>
                  <a:srgbClr val="474F58"/>
                </a:solidFill>
                <a:latin typeface="Arial MT"/>
                <a:cs typeface="Arial MT"/>
              </a:rPr>
              <a:t>Приложения, работающие на серверах или устройствах конечных пользователей, генерируют и регистрируют события. Операционная система Windows предоставляет централизованный журнал событий, в котором собираются события запуска, завершения работы, тактового сигнала и ошибок во время выполнения запущенных приложений. В Linux сообщения журнала приложений можно найти в папке /</a:t>
            </a:r>
            <a:r>
              <a:rPr lang="ru-RU" sz="900" spc="-10" dirty="0" err="1">
                <a:solidFill>
                  <a:srgbClr val="474F58"/>
                </a:solidFill>
                <a:latin typeface="Arial MT"/>
                <a:cs typeface="Arial MT"/>
              </a:rPr>
              <a:t>var</a:t>
            </a:r>
            <a:r>
              <a:rPr lang="ru-RU" sz="900" spc="-10" dirty="0">
                <a:solidFill>
                  <a:srgbClr val="474F58"/>
                </a:solidFill>
                <a:latin typeface="Arial MT"/>
                <a:cs typeface="Arial MT"/>
              </a:rPr>
              <a:t>/</a:t>
            </a:r>
            <a:r>
              <a:rPr lang="ru-RU" sz="900" spc="-10" dirty="0" err="1">
                <a:solidFill>
                  <a:srgbClr val="474F58"/>
                </a:solidFill>
                <a:latin typeface="Arial MT"/>
                <a:cs typeface="Arial MT"/>
              </a:rPr>
              <a:t>log</a:t>
            </a:r>
            <a:r>
              <a:rPr lang="ru-RU" sz="900" spc="-10" dirty="0">
                <a:solidFill>
                  <a:srgbClr val="474F58"/>
                </a:solidFill>
                <a:latin typeface="Arial MT"/>
                <a:cs typeface="Arial MT"/>
              </a:rPr>
              <a:t>. Кроме того, агрегаторы журналов могут напрямую собирать и анализировать журналы корпоративных приложений, таких как электронная почта, веб-серверы или серверы баз данных</a:t>
            </a:r>
            <a:r>
              <a:rPr sz="900" spc="-5" dirty="0">
                <a:solidFill>
                  <a:srgbClr val="474F58"/>
                </a:solidFill>
                <a:latin typeface="Arial MT"/>
                <a:cs typeface="Arial MT"/>
              </a:rPr>
              <a:t>.</a:t>
            </a:r>
            <a:endParaRPr sz="900" dirty="0">
              <a:latin typeface="Arial MT"/>
              <a:cs typeface="Arial MT"/>
            </a:endParaRPr>
          </a:p>
        </p:txBody>
      </p:sp>
      <p:sp>
        <p:nvSpPr>
          <p:cNvPr id="62" name="object 21"/>
          <p:cNvSpPr txBox="1"/>
          <p:nvPr/>
        </p:nvSpPr>
        <p:spPr>
          <a:xfrm>
            <a:off x="5684538" y="2151681"/>
            <a:ext cx="2483585" cy="3363100"/>
          </a:xfrm>
          <a:prstGeom prst="rect">
            <a:avLst/>
          </a:prstGeom>
        </p:spPr>
        <p:txBody>
          <a:bodyPr vert="horz" wrap="square" lIns="0" tIns="12700" rIns="0" bIns="0" rtlCol="0">
            <a:spAutoFit/>
          </a:bodyPr>
          <a:lstStyle/>
          <a:p>
            <a:pPr marL="12700">
              <a:lnSpc>
                <a:spcPct val="100000"/>
              </a:lnSpc>
              <a:spcBef>
                <a:spcPts val="100"/>
              </a:spcBef>
            </a:pPr>
            <a:r>
              <a:rPr lang="ru-RU" sz="1200" spc="-25" dirty="0">
                <a:solidFill>
                  <a:srgbClr val="474F58"/>
                </a:solidFill>
                <a:latin typeface="Trebuchet MS"/>
                <a:cs typeface="Trebuchet MS"/>
              </a:rPr>
              <a:t>Журналы Интернета вещей</a:t>
            </a:r>
            <a:endParaRPr lang="en-US" sz="1200" dirty="0">
              <a:latin typeface="Trebuchet MS"/>
              <a:cs typeface="Trebuchet MS"/>
            </a:endParaRPr>
          </a:p>
          <a:p>
            <a:pPr marL="12700" marR="61594">
              <a:lnSpc>
                <a:spcPct val="111100"/>
              </a:lnSpc>
              <a:spcBef>
                <a:spcPts val="840"/>
              </a:spcBef>
            </a:pPr>
            <a:r>
              <a:rPr lang="ru-RU" sz="900" spc="-10" dirty="0">
                <a:solidFill>
                  <a:srgbClr val="474F58"/>
                </a:solidFill>
                <a:latin typeface="Arial MT"/>
              </a:rPr>
              <a:t>Новым и растущим источником данных журналов являются устройства, подключенные к Интернету вещей (</a:t>
            </a:r>
            <a:r>
              <a:rPr lang="ru-RU" sz="900" spc="-10" dirty="0" err="1">
                <a:solidFill>
                  <a:srgbClr val="474F58"/>
                </a:solidFill>
                <a:latin typeface="Arial MT"/>
              </a:rPr>
              <a:t>IoT</a:t>
            </a:r>
            <a:r>
              <a:rPr lang="ru-RU" sz="900" spc="-10" dirty="0">
                <a:solidFill>
                  <a:srgbClr val="474F58"/>
                </a:solidFill>
                <a:latin typeface="Arial MT"/>
              </a:rPr>
              <a:t>). Устройства Интернета вещей могут регистрировать свою собственную активность и/или данные датчиков, полученные устройством. Видимость Интернета вещей является серьезной проблемой для большинства организаций, поскольку многие устройства вообще не ведут журналы или сохраняют данные журналов в локальных файловых системах, что ограничивает возможность доступа к ним или их агрегирования. Расширенные развертывания Интернета вещей сохраняют данные журналов в центральном облачном сервисе; многие внедряют новый протокол сбора журналов </a:t>
            </a:r>
            <a:r>
              <a:rPr lang="ru-RU" sz="900" spc="-10" dirty="0" err="1">
                <a:solidFill>
                  <a:srgbClr val="474F58"/>
                </a:solidFill>
                <a:latin typeface="Arial MT"/>
              </a:rPr>
              <a:t>syslog-ng</a:t>
            </a:r>
            <a:r>
              <a:rPr lang="ru-RU" sz="900" spc="-10" dirty="0">
                <a:solidFill>
                  <a:srgbClr val="474F58"/>
                </a:solidFill>
                <a:latin typeface="Arial MT"/>
              </a:rPr>
              <a:t>, который ориентирован на переносимость и централизованный сбор журналов</a:t>
            </a:r>
            <a:r>
              <a:rPr sz="900" spc="-10" dirty="0">
                <a:solidFill>
                  <a:srgbClr val="474F58"/>
                </a:solidFill>
                <a:latin typeface="Arial MT"/>
              </a:rPr>
              <a:t>.</a:t>
            </a:r>
          </a:p>
        </p:txBody>
      </p:sp>
      <p:sp>
        <p:nvSpPr>
          <p:cNvPr id="63" name="object 22"/>
          <p:cNvSpPr txBox="1"/>
          <p:nvPr/>
        </p:nvSpPr>
        <p:spPr>
          <a:xfrm>
            <a:off x="8168123" y="2151681"/>
            <a:ext cx="1731608" cy="3209340"/>
          </a:xfrm>
          <a:prstGeom prst="rect">
            <a:avLst/>
          </a:prstGeom>
        </p:spPr>
        <p:txBody>
          <a:bodyPr vert="horz" wrap="square" lIns="0" tIns="12700" rIns="0" bIns="0" rtlCol="0">
            <a:spAutoFit/>
          </a:bodyPr>
          <a:lstStyle/>
          <a:p>
            <a:pPr marL="12700">
              <a:lnSpc>
                <a:spcPct val="100000"/>
              </a:lnSpc>
              <a:spcBef>
                <a:spcPts val="100"/>
              </a:spcBef>
            </a:pPr>
            <a:r>
              <a:rPr lang="ru-RU" sz="1200" spc="50" dirty="0">
                <a:solidFill>
                  <a:srgbClr val="474F58"/>
                </a:solidFill>
                <a:latin typeface="Trebuchet MS"/>
                <a:cs typeface="Trebuchet MS"/>
              </a:rPr>
              <a:t>Журналы прокси</a:t>
            </a:r>
            <a:endParaRPr sz="1200" dirty="0">
              <a:latin typeface="Trebuchet MS"/>
              <a:cs typeface="Trebuchet MS"/>
            </a:endParaRPr>
          </a:p>
          <a:p>
            <a:pPr marL="12700" marR="10795">
              <a:lnSpc>
                <a:spcPct val="111100"/>
              </a:lnSpc>
              <a:spcBef>
                <a:spcPts val="840"/>
              </a:spcBef>
            </a:pPr>
            <a:r>
              <a:rPr lang="ru-RU" sz="900" spc="-45" dirty="0">
                <a:solidFill>
                  <a:srgbClr val="474F58"/>
                </a:solidFill>
                <a:latin typeface="Arial MT"/>
                <a:cs typeface="Arial MT"/>
              </a:rPr>
              <a:t>Многие сети поддерживают прозрачный прокси-сервер, обеспечивая видимость трафика внутренних пользователей. Журналы прокси-сервера содержат запросы, сделанные пользователями и приложениями в локальной сети, а также запросы приложений или служб, сделанные через Интернет, например обновления приложений. Чтобы быть полезными, прокси-серверы должны быть задействованы во всех или, по крайней мере, критических сегментах пользовательского трафика, а также должны быть приняты меры для расшифровки и интерпретации HTTPS-трафика</a:t>
            </a:r>
            <a:r>
              <a:rPr sz="900" spc="-5" dirty="0">
                <a:solidFill>
                  <a:srgbClr val="474F58"/>
                </a:solidFill>
                <a:latin typeface="Arial MT"/>
                <a:cs typeface="Arial MT"/>
              </a:rPr>
              <a:t>.</a:t>
            </a:r>
            <a:endParaRPr sz="900" dirty="0">
              <a:latin typeface="Arial MT"/>
              <a:cs typeface="Arial MT"/>
            </a:endParaRPr>
          </a:p>
        </p:txBody>
      </p:sp>
      <p:pic>
        <p:nvPicPr>
          <p:cNvPr id="64" name="object 23"/>
          <p:cNvPicPr/>
          <p:nvPr/>
        </p:nvPicPr>
        <p:blipFill>
          <a:blip r:embed="rId3" cstate="print"/>
          <a:stretch>
            <a:fillRect/>
          </a:stretch>
        </p:blipFill>
        <p:spPr>
          <a:xfrm>
            <a:off x="839102" y="1526159"/>
            <a:ext cx="484631" cy="480517"/>
          </a:xfrm>
          <a:prstGeom prst="rect">
            <a:avLst/>
          </a:prstGeom>
        </p:spPr>
      </p:pic>
      <p:pic>
        <p:nvPicPr>
          <p:cNvPr id="65" name="object 24"/>
          <p:cNvPicPr/>
          <p:nvPr/>
        </p:nvPicPr>
        <p:blipFill>
          <a:blip r:embed="rId4" cstate="print"/>
          <a:stretch>
            <a:fillRect/>
          </a:stretch>
        </p:blipFill>
        <p:spPr>
          <a:xfrm>
            <a:off x="2334254" y="1526158"/>
            <a:ext cx="484631" cy="480517"/>
          </a:xfrm>
          <a:prstGeom prst="rect">
            <a:avLst/>
          </a:prstGeom>
        </p:spPr>
      </p:pic>
      <p:pic>
        <p:nvPicPr>
          <p:cNvPr id="66" name="object 25"/>
          <p:cNvPicPr/>
          <p:nvPr/>
        </p:nvPicPr>
        <p:blipFill>
          <a:blip r:embed="rId5" cstate="print"/>
          <a:stretch>
            <a:fillRect/>
          </a:stretch>
        </p:blipFill>
        <p:spPr>
          <a:xfrm>
            <a:off x="3983212" y="1527771"/>
            <a:ext cx="484631" cy="480517"/>
          </a:xfrm>
          <a:prstGeom prst="rect">
            <a:avLst/>
          </a:prstGeom>
        </p:spPr>
      </p:pic>
      <p:pic>
        <p:nvPicPr>
          <p:cNvPr id="67" name="object 26"/>
          <p:cNvPicPr/>
          <p:nvPr/>
        </p:nvPicPr>
        <p:blipFill>
          <a:blip r:embed="rId6" cstate="print"/>
          <a:stretch>
            <a:fillRect/>
          </a:stretch>
        </p:blipFill>
        <p:spPr>
          <a:xfrm>
            <a:off x="5714820" y="1526157"/>
            <a:ext cx="484631" cy="480517"/>
          </a:xfrm>
          <a:prstGeom prst="rect">
            <a:avLst/>
          </a:prstGeom>
        </p:spPr>
      </p:pic>
      <p:pic>
        <p:nvPicPr>
          <p:cNvPr id="68" name="object 27"/>
          <p:cNvPicPr/>
          <p:nvPr/>
        </p:nvPicPr>
        <p:blipFill>
          <a:blip r:embed="rId7" cstate="print"/>
          <a:stretch>
            <a:fillRect/>
          </a:stretch>
        </p:blipFill>
        <p:spPr>
          <a:xfrm>
            <a:off x="8198405" y="1526157"/>
            <a:ext cx="484631" cy="484631"/>
          </a:xfrm>
          <a:prstGeom prst="rect">
            <a:avLst/>
          </a:prstGeom>
        </p:spPr>
      </p:pic>
      <p:sp>
        <p:nvSpPr>
          <p:cNvPr id="2" name="Прямоугольник 1"/>
          <p:cNvSpPr/>
          <p:nvPr/>
        </p:nvSpPr>
        <p:spPr>
          <a:xfrm>
            <a:off x="304560" y="803641"/>
            <a:ext cx="10820520" cy="679545"/>
          </a:xfrm>
          <a:prstGeom prst="rect">
            <a:avLst/>
          </a:prstGeom>
        </p:spPr>
        <p:txBody>
          <a:bodyPr wrap="square">
            <a:spAutoFit/>
          </a:bodyPr>
          <a:lstStyle/>
          <a:p>
            <a:pPr marL="12700" marR="5080">
              <a:lnSpc>
                <a:spcPct val="106100"/>
              </a:lnSpc>
              <a:spcBef>
                <a:spcPts val="1540"/>
              </a:spcBef>
            </a:pPr>
            <a:r>
              <a:rPr lang="ru-RU" spc="-5" dirty="0" smtClean="0">
                <a:solidFill>
                  <a:srgbClr val="474F58"/>
                </a:solidFill>
                <a:latin typeface="Arial MT"/>
                <a:cs typeface="Arial MT"/>
              </a:rPr>
              <a:t>Почти каждая вычислительная система генерирует журналы. Ниже приведены несколько наиболее распространенных источников данных журналов</a:t>
            </a:r>
            <a:r>
              <a:rPr lang="ru-RU" spc="-25" dirty="0" smtClean="0">
                <a:solidFill>
                  <a:srgbClr val="474F58"/>
                </a:solidFill>
                <a:latin typeface="Arial MT"/>
                <a:cs typeface="Arial MT"/>
              </a:rPr>
              <a:t>.</a:t>
            </a:r>
            <a:endParaRPr lang="ru-RU" dirty="0">
              <a:latin typeface="Arial MT"/>
              <a:cs typeface="Arial MT"/>
            </a:endParaRPr>
          </a:p>
        </p:txBody>
      </p:sp>
    </p:spTree>
    <p:extLst>
      <p:ext uri="{BB962C8B-B14F-4D97-AF65-F5344CB8AC3E}">
        <p14:creationId xmlns:p14="http://schemas.microsoft.com/office/powerpoint/2010/main" val="389731139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820160" cy="552240"/>
          </a:xfrm>
          <a:prstGeom prst="rect">
            <a:avLst/>
          </a:prstGeom>
          <a:noFill/>
          <a:ln w="0">
            <a:noFill/>
          </a:ln>
        </p:spPr>
        <p:txBody>
          <a:bodyPr lIns="0" tIns="0" rIns="0" bIns="0" anchor="t">
            <a:noAutofit/>
          </a:bodyPr>
          <a:lstStyle/>
          <a:p>
            <a:pPr>
              <a:lnSpc>
                <a:spcPct val="100000"/>
              </a:lnSpc>
              <a:buNone/>
            </a:pPr>
            <a:r>
              <a:rPr lang="ru-RU" sz="3200" spc="-1" dirty="0" smtClean="0">
                <a:solidFill>
                  <a:srgbClr val="2369B0"/>
                </a:solidFill>
                <a:latin typeface="Times New Roman"/>
              </a:rPr>
              <a:t>Примеры журналов</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41" name="object 17"/>
          <p:cNvSpPr/>
          <p:nvPr/>
        </p:nvSpPr>
        <p:spPr>
          <a:xfrm>
            <a:off x="0" y="685799"/>
            <a:ext cx="10058400" cy="6350"/>
          </a:xfrm>
          <a:custGeom>
            <a:avLst/>
            <a:gdLst/>
            <a:ahLst/>
            <a:cxnLst/>
            <a:rect l="l" t="t" r="r" b="b"/>
            <a:pathLst>
              <a:path w="10058400" h="6350">
                <a:moveTo>
                  <a:pt x="10058387" y="0"/>
                </a:moveTo>
                <a:lnTo>
                  <a:pt x="0" y="0"/>
                </a:lnTo>
                <a:lnTo>
                  <a:pt x="0" y="6350"/>
                </a:lnTo>
                <a:lnTo>
                  <a:pt x="10058387" y="6350"/>
                </a:lnTo>
                <a:lnTo>
                  <a:pt x="10058387" y="0"/>
                </a:lnTo>
                <a:close/>
              </a:path>
            </a:pathLst>
          </a:custGeom>
          <a:solidFill>
            <a:srgbClr val="D7DCE0"/>
          </a:solidFill>
        </p:spPr>
        <p:txBody>
          <a:bodyPr wrap="square" lIns="0" tIns="0" rIns="0" bIns="0" rtlCol="0"/>
          <a:lstStyle/>
          <a:p>
            <a:endParaRPr/>
          </a:p>
        </p:txBody>
      </p:sp>
      <p:sp>
        <p:nvSpPr>
          <p:cNvPr id="18" name="object 18"/>
          <p:cNvSpPr txBox="1"/>
          <p:nvPr/>
        </p:nvSpPr>
        <p:spPr>
          <a:xfrm>
            <a:off x="6206505" y="5513482"/>
            <a:ext cx="2644140" cy="255134"/>
          </a:xfrm>
          <a:prstGeom prst="rect">
            <a:avLst/>
          </a:prstGeom>
        </p:spPr>
        <p:txBody>
          <a:bodyPr vert="horz" wrap="square" lIns="0" tIns="7620" rIns="0" bIns="0" rtlCol="0">
            <a:spAutoFit/>
          </a:bodyPr>
          <a:lstStyle/>
          <a:p>
            <a:pPr marL="12700" marR="5080">
              <a:lnSpc>
                <a:spcPct val="104200"/>
              </a:lnSpc>
              <a:spcBef>
                <a:spcPts val="60"/>
              </a:spcBef>
            </a:pPr>
            <a:r>
              <a:rPr lang="ru-RU" sz="800" i="1" spc="-35" dirty="0">
                <a:solidFill>
                  <a:srgbClr val="474F58"/>
                </a:solidFill>
                <a:latin typeface="Arial"/>
                <a:cs typeface="Arial"/>
              </a:rPr>
              <a:t>Пример данных журнала Windows: вход в учетную запись выполнен успешно. Источник изображения: Microsoft</a:t>
            </a:r>
            <a:endParaRPr sz="800" dirty="0">
              <a:latin typeface="Arial"/>
              <a:cs typeface="Arial"/>
            </a:endParaRPr>
          </a:p>
        </p:txBody>
      </p:sp>
      <p:sp>
        <p:nvSpPr>
          <p:cNvPr id="19" name="object 19"/>
          <p:cNvSpPr txBox="1"/>
          <p:nvPr/>
        </p:nvSpPr>
        <p:spPr>
          <a:xfrm>
            <a:off x="304560" y="922938"/>
            <a:ext cx="3603245" cy="810350"/>
          </a:xfrm>
          <a:prstGeom prst="rect">
            <a:avLst/>
          </a:prstGeom>
        </p:spPr>
        <p:txBody>
          <a:bodyPr vert="horz" wrap="square" lIns="0" tIns="12700" rIns="0" bIns="0" rtlCol="0">
            <a:spAutoFit/>
          </a:bodyPr>
          <a:lstStyle/>
          <a:p>
            <a:pPr marL="12700">
              <a:lnSpc>
                <a:spcPct val="100000"/>
              </a:lnSpc>
              <a:spcBef>
                <a:spcPts val="100"/>
              </a:spcBef>
            </a:pPr>
            <a:r>
              <a:rPr lang="ru-RU" sz="1400" spc="-10" dirty="0">
                <a:solidFill>
                  <a:srgbClr val="474F58"/>
                </a:solidFill>
                <a:latin typeface="Trebuchet MS"/>
                <a:cs typeface="Trebuchet MS"/>
              </a:rPr>
              <a:t>Распространенные форматы журналов</a:t>
            </a:r>
            <a:endParaRPr sz="1400" dirty="0">
              <a:latin typeface="Trebuchet MS"/>
              <a:cs typeface="Trebuchet MS"/>
            </a:endParaRPr>
          </a:p>
          <a:p>
            <a:pPr>
              <a:lnSpc>
                <a:spcPct val="100000"/>
              </a:lnSpc>
              <a:spcBef>
                <a:spcPts val="55"/>
              </a:spcBef>
            </a:pPr>
            <a:endParaRPr sz="1450" dirty="0">
              <a:latin typeface="Trebuchet MS"/>
              <a:cs typeface="Trebuchet MS"/>
            </a:endParaRPr>
          </a:p>
          <a:p>
            <a:pPr marL="12700" marR="5080">
              <a:lnSpc>
                <a:spcPct val="106100"/>
              </a:lnSpc>
            </a:pPr>
            <a:r>
              <a:rPr lang="ru-RU" sz="1100" spc="-45" dirty="0">
                <a:solidFill>
                  <a:srgbClr val="474F58"/>
                </a:solidFill>
                <a:latin typeface="Arial MT"/>
                <a:cs typeface="Arial MT"/>
              </a:rPr>
              <a:t>Распространенные форматы журналов: CSV, JSON, пара «ключ-значение», общий формат событий (CEF).</a:t>
            </a:r>
            <a:endParaRPr sz="1100" dirty="0">
              <a:latin typeface="Arial MT"/>
              <a:cs typeface="Arial MT"/>
            </a:endParaRPr>
          </a:p>
        </p:txBody>
      </p:sp>
      <p:sp>
        <p:nvSpPr>
          <p:cNvPr id="20" name="object 20"/>
          <p:cNvSpPr txBox="1"/>
          <p:nvPr/>
        </p:nvSpPr>
        <p:spPr>
          <a:xfrm>
            <a:off x="304560" y="1932589"/>
            <a:ext cx="1548765" cy="151323"/>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Font typeface="Arial MT"/>
              <a:buChar char="•"/>
              <a:tabLst>
                <a:tab pos="127000" algn="l"/>
              </a:tabLst>
            </a:pPr>
            <a:r>
              <a:rPr lang="ru-RU" sz="900" b="1" spc="20" dirty="0">
                <a:solidFill>
                  <a:srgbClr val="474747"/>
                </a:solidFill>
                <a:latin typeface="Trebuchet MS"/>
                <a:cs typeface="Trebuchet MS"/>
              </a:rPr>
              <a:t>Формат журнала </a:t>
            </a:r>
            <a:r>
              <a:rPr lang="en-US" sz="900" b="1" spc="20" dirty="0">
                <a:solidFill>
                  <a:srgbClr val="474747"/>
                </a:solidFill>
                <a:latin typeface="Trebuchet MS"/>
                <a:cs typeface="Trebuchet MS"/>
              </a:rPr>
              <a:t>CSV</a:t>
            </a:r>
            <a:endParaRPr sz="900" dirty="0">
              <a:latin typeface="Trebuchet MS"/>
              <a:cs typeface="Trebuchet MS"/>
            </a:endParaRPr>
          </a:p>
        </p:txBody>
      </p:sp>
      <p:sp>
        <p:nvSpPr>
          <p:cNvPr id="21" name="object 21"/>
          <p:cNvSpPr txBox="1"/>
          <p:nvPr/>
        </p:nvSpPr>
        <p:spPr>
          <a:xfrm>
            <a:off x="422797" y="2141379"/>
            <a:ext cx="2671445" cy="1074652"/>
          </a:xfrm>
          <a:prstGeom prst="rect">
            <a:avLst/>
          </a:prstGeom>
        </p:spPr>
        <p:txBody>
          <a:bodyPr vert="horz" wrap="square" lIns="0" tIns="27939" rIns="0" bIns="0" rtlCol="0">
            <a:spAutoFit/>
          </a:bodyPr>
          <a:lstStyle/>
          <a:p>
            <a:pPr marL="12700">
              <a:lnSpc>
                <a:spcPct val="100000"/>
              </a:lnSpc>
              <a:spcBef>
                <a:spcPts val="219"/>
              </a:spcBef>
            </a:pPr>
            <a:r>
              <a:rPr lang="ru-RU" sz="900" spc="-20" dirty="0">
                <a:solidFill>
                  <a:srgbClr val="474F58"/>
                </a:solidFill>
                <a:latin typeface="Arial MT"/>
                <a:cs typeface="Arial MT"/>
              </a:rPr>
              <a:t>5:39:55 ⭢ Время</a:t>
            </a:r>
          </a:p>
          <a:p>
            <a:pPr marL="12700">
              <a:lnSpc>
                <a:spcPct val="100000"/>
              </a:lnSpc>
              <a:spcBef>
                <a:spcPts val="219"/>
              </a:spcBef>
            </a:pPr>
            <a:r>
              <a:rPr lang="ru-RU" sz="900" spc="-20" dirty="0">
                <a:solidFill>
                  <a:srgbClr val="474F58"/>
                </a:solidFill>
                <a:latin typeface="Arial MT"/>
                <a:cs typeface="Arial MT"/>
              </a:rPr>
              <a:t>[</a:t>
            </a:r>
            <a:r>
              <a:rPr lang="ru-RU" sz="900" spc="-20" dirty="0" err="1">
                <a:solidFill>
                  <a:srgbClr val="474F58"/>
                </a:solidFill>
                <a:latin typeface="Arial MT"/>
                <a:cs typeface="Arial MT"/>
              </a:rPr>
              <a:t>Fname</a:t>
            </a:r>
            <a:r>
              <a:rPr lang="ru-RU" sz="900" spc="-20" dirty="0">
                <a:solidFill>
                  <a:srgbClr val="474F58"/>
                </a:solidFill>
                <a:latin typeface="Arial MT"/>
                <a:cs typeface="Arial MT"/>
              </a:rPr>
              <a:t>, </a:t>
            </a:r>
            <a:r>
              <a:rPr lang="ru-RU" sz="900" spc="-20" dirty="0" err="1">
                <a:solidFill>
                  <a:srgbClr val="474F58"/>
                </a:solidFill>
                <a:latin typeface="Arial MT"/>
                <a:cs typeface="Arial MT"/>
              </a:rPr>
              <a:t>Lname</a:t>
            </a:r>
            <a:r>
              <a:rPr lang="ru-RU" sz="900" spc="-20" dirty="0">
                <a:solidFill>
                  <a:srgbClr val="474F58"/>
                </a:solidFill>
                <a:latin typeface="Arial MT"/>
                <a:cs typeface="Arial MT"/>
              </a:rPr>
              <a:t>, </a:t>
            </a:r>
            <a:r>
              <a:rPr lang="ru-RU" sz="900" spc="-20" dirty="0" err="1">
                <a:solidFill>
                  <a:srgbClr val="474F58"/>
                </a:solidFill>
                <a:latin typeface="Arial MT"/>
                <a:cs typeface="Arial MT"/>
              </a:rPr>
              <a:t>name@company</a:t>
            </a:r>
            <a:r>
              <a:rPr lang="ru-RU" sz="900" spc="-20" dirty="0">
                <a:solidFill>
                  <a:srgbClr val="474F58"/>
                </a:solidFill>
                <a:latin typeface="Arial MT"/>
                <a:cs typeface="Arial MT"/>
              </a:rPr>
              <a:t>] ⭢ Ошибка входа в систему с учетными данными пользователя ⭢ Событие аутентификации</a:t>
            </a:r>
          </a:p>
          <a:p>
            <a:pPr marL="12700">
              <a:lnSpc>
                <a:spcPct val="100000"/>
              </a:lnSpc>
              <a:spcBef>
                <a:spcPts val="219"/>
              </a:spcBef>
            </a:pPr>
            <a:r>
              <a:rPr lang="ru-RU" sz="900" spc="-20" dirty="0">
                <a:solidFill>
                  <a:srgbClr val="474F58"/>
                </a:solidFill>
                <a:latin typeface="Arial MT"/>
                <a:cs typeface="Arial MT"/>
              </a:rPr>
              <a:t>173.0.0.0 ⭢ ИП</a:t>
            </a:r>
          </a:p>
          <a:p>
            <a:pPr marL="12700">
              <a:lnSpc>
                <a:spcPct val="100000"/>
              </a:lnSpc>
              <a:spcBef>
                <a:spcPts val="219"/>
              </a:spcBef>
            </a:pPr>
            <a:r>
              <a:rPr lang="ru-RU" sz="900" spc="-20" dirty="0">
                <a:solidFill>
                  <a:srgbClr val="474F58"/>
                </a:solidFill>
                <a:latin typeface="Arial MT"/>
                <a:cs typeface="Arial MT"/>
              </a:rPr>
              <a:t>/</a:t>
            </a:r>
            <a:r>
              <a:rPr lang="ru-RU" sz="900" spc="-20" dirty="0" err="1">
                <a:solidFill>
                  <a:srgbClr val="474F58"/>
                </a:solidFill>
                <a:latin typeface="Arial MT"/>
                <a:cs typeface="Arial MT"/>
              </a:rPr>
              <a:t>app</a:t>
            </a:r>
            <a:r>
              <a:rPr lang="ru-RU" sz="900" spc="-20" dirty="0">
                <a:solidFill>
                  <a:srgbClr val="474F58"/>
                </a:solidFill>
                <a:latin typeface="Arial MT"/>
                <a:cs typeface="Arial MT"/>
              </a:rPr>
              <a:t>/office365 ⭢ Пользователь приложения выполнил вход</a:t>
            </a:r>
            <a:endParaRPr sz="900" dirty="0">
              <a:latin typeface="Arial MT"/>
              <a:cs typeface="Arial MT"/>
            </a:endParaRPr>
          </a:p>
        </p:txBody>
      </p:sp>
      <p:sp>
        <p:nvSpPr>
          <p:cNvPr id="22" name="object 22"/>
          <p:cNvSpPr txBox="1"/>
          <p:nvPr/>
        </p:nvSpPr>
        <p:spPr>
          <a:xfrm>
            <a:off x="304560" y="3247906"/>
            <a:ext cx="1393445" cy="151323"/>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Font typeface="Arial MT"/>
              <a:buChar char="•"/>
              <a:tabLst>
                <a:tab pos="127000" algn="l"/>
              </a:tabLst>
            </a:pPr>
            <a:r>
              <a:rPr lang="ru-RU" sz="900" b="1" spc="-5" dirty="0">
                <a:solidFill>
                  <a:srgbClr val="474747"/>
                </a:solidFill>
                <a:latin typeface="Trebuchet MS"/>
                <a:cs typeface="Trebuchet MS"/>
              </a:rPr>
              <a:t>Формат журнала </a:t>
            </a:r>
            <a:r>
              <a:rPr lang="en-US" sz="900" b="1" spc="-5" dirty="0">
                <a:solidFill>
                  <a:srgbClr val="474747"/>
                </a:solidFill>
                <a:latin typeface="Trebuchet MS"/>
                <a:cs typeface="Trebuchet MS"/>
              </a:rPr>
              <a:t>JSON</a:t>
            </a:r>
            <a:endParaRPr sz="900" dirty="0">
              <a:latin typeface="Trebuchet MS"/>
              <a:cs typeface="Trebuchet MS"/>
            </a:endParaRPr>
          </a:p>
        </p:txBody>
      </p:sp>
      <p:sp>
        <p:nvSpPr>
          <p:cNvPr id="23" name="object 23"/>
          <p:cNvSpPr txBox="1"/>
          <p:nvPr/>
        </p:nvSpPr>
        <p:spPr>
          <a:xfrm>
            <a:off x="418860" y="3422145"/>
            <a:ext cx="2833370" cy="1792797"/>
          </a:xfrm>
          <a:prstGeom prst="rect">
            <a:avLst/>
          </a:prstGeom>
        </p:spPr>
        <p:txBody>
          <a:bodyPr vert="horz" wrap="square" lIns="0" tIns="27939" rIns="0" bIns="0" rtlCol="0">
            <a:spAutoFit/>
          </a:bodyPr>
          <a:lstStyle/>
          <a:p>
            <a:pPr marL="12700">
              <a:lnSpc>
                <a:spcPct val="100000"/>
              </a:lnSpc>
              <a:spcBef>
                <a:spcPts val="219"/>
              </a:spcBef>
            </a:pPr>
            <a:r>
              <a:rPr lang="ru-RU" sz="900" spc="5" dirty="0" err="1">
                <a:solidFill>
                  <a:srgbClr val="474F58"/>
                </a:solidFill>
                <a:latin typeface="Arial MT"/>
              </a:rPr>
              <a:t>MachineName</a:t>
            </a:r>
            <a:r>
              <a:rPr lang="ru-RU" sz="900" spc="5" dirty="0">
                <a:solidFill>
                  <a:srgbClr val="474F58"/>
                </a:solidFill>
                <a:latin typeface="Arial MT"/>
              </a:rPr>
              <a:t> ⭢ Хост пользователя. </a:t>
            </a:r>
          </a:p>
          <a:p>
            <a:pPr marL="12700">
              <a:lnSpc>
                <a:spcPct val="100000"/>
              </a:lnSpc>
              <a:spcBef>
                <a:spcPts val="219"/>
              </a:spcBef>
            </a:pPr>
            <a:r>
              <a:rPr lang="ru-RU" sz="900" spc="5" dirty="0">
                <a:solidFill>
                  <a:srgbClr val="474F58"/>
                </a:solidFill>
                <a:latin typeface="Arial MT"/>
              </a:rPr>
              <a:t>Сообщение ⭢ Событие представляет собой билет службы </a:t>
            </a:r>
            <a:r>
              <a:rPr lang="ru-RU" sz="900" spc="5" dirty="0" err="1">
                <a:solidFill>
                  <a:srgbClr val="474F58"/>
                </a:solidFill>
                <a:latin typeface="Arial MT"/>
              </a:rPr>
              <a:t>Kerberos</a:t>
            </a:r>
            <a:endParaRPr lang="ru-RU" sz="900" spc="5" dirty="0">
              <a:solidFill>
                <a:srgbClr val="474F58"/>
              </a:solidFill>
              <a:latin typeface="Arial MT"/>
            </a:endParaRPr>
          </a:p>
          <a:p>
            <a:pPr marL="12700">
              <a:lnSpc>
                <a:spcPct val="100000"/>
              </a:lnSpc>
              <a:spcBef>
                <a:spcPts val="219"/>
              </a:spcBef>
            </a:pPr>
            <a:r>
              <a:rPr lang="ru-RU" sz="900" spc="5" dirty="0">
                <a:solidFill>
                  <a:srgbClr val="474F58"/>
                </a:solidFill>
                <a:latin typeface="Arial MT"/>
              </a:rPr>
              <a:t>(пользователь уже прошел аутентификацию и отправляет запрос на доступ к определенной услуге) </a:t>
            </a:r>
          </a:p>
          <a:p>
            <a:pPr marL="12700">
              <a:lnSpc>
                <a:spcPct val="100000"/>
              </a:lnSpc>
              <a:spcBef>
                <a:spcPts val="219"/>
              </a:spcBef>
            </a:pPr>
            <a:r>
              <a:rPr lang="ru-RU" sz="900" spc="5" dirty="0" err="1">
                <a:solidFill>
                  <a:srgbClr val="474F58"/>
                </a:solidFill>
                <a:latin typeface="Arial MT"/>
              </a:rPr>
              <a:t>TimeGenerated</a:t>
            </a:r>
            <a:r>
              <a:rPr lang="ru-RU" sz="900" spc="5" dirty="0">
                <a:solidFill>
                  <a:srgbClr val="474F58"/>
                </a:solidFill>
                <a:latin typeface="Arial MT"/>
              </a:rPr>
              <a:t> ⭢ Время события. </a:t>
            </a:r>
          </a:p>
          <a:p>
            <a:pPr marL="12700">
              <a:lnSpc>
                <a:spcPct val="100000"/>
              </a:lnSpc>
              <a:spcBef>
                <a:spcPts val="219"/>
              </a:spcBef>
            </a:pPr>
            <a:r>
              <a:rPr lang="ru-RU" sz="900" spc="5" dirty="0" err="1">
                <a:solidFill>
                  <a:srgbClr val="474F58"/>
                </a:solidFill>
                <a:latin typeface="Arial MT"/>
              </a:rPr>
              <a:t>TargetUserName</a:t>
            </a:r>
            <a:r>
              <a:rPr lang="ru-RU" sz="900" spc="5" dirty="0">
                <a:solidFill>
                  <a:srgbClr val="474F58"/>
                </a:solidFill>
                <a:latin typeface="Arial MT"/>
              </a:rPr>
              <a:t> ⭢ Имя пользователя, пытающееся войти в систему </a:t>
            </a:r>
            <a:r>
              <a:rPr lang="ru-RU" sz="900" spc="5" dirty="0" err="1">
                <a:solidFill>
                  <a:srgbClr val="474F58"/>
                </a:solidFill>
                <a:latin typeface="Arial MT"/>
              </a:rPr>
              <a:t>TargetDomainName</a:t>
            </a:r>
            <a:r>
              <a:rPr lang="ru-RU" sz="900" spc="5" dirty="0">
                <a:solidFill>
                  <a:srgbClr val="474F58"/>
                </a:solidFill>
                <a:latin typeface="Arial MT"/>
              </a:rPr>
              <a:t> ⭢ Пользователь домена попытался войти в систему </a:t>
            </a:r>
            <a:r>
              <a:rPr lang="ru-RU" sz="900" spc="5" dirty="0" err="1">
                <a:solidFill>
                  <a:srgbClr val="474F58"/>
                </a:solidFill>
                <a:latin typeface="Arial MT"/>
              </a:rPr>
              <a:t>ServiceName</a:t>
            </a:r>
            <a:r>
              <a:rPr lang="ru-RU" sz="900" spc="5" dirty="0">
                <a:solidFill>
                  <a:srgbClr val="474F58"/>
                </a:solidFill>
                <a:latin typeface="Arial MT"/>
              </a:rPr>
              <a:t> ⭢ Пользователь службы попытался войти в систему</a:t>
            </a:r>
            <a:endParaRPr sz="900" spc="5" dirty="0">
              <a:solidFill>
                <a:srgbClr val="474F58"/>
              </a:solidFill>
              <a:latin typeface="Arial MT"/>
            </a:endParaRPr>
          </a:p>
        </p:txBody>
      </p:sp>
      <p:sp>
        <p:nvSpPr>
          <p:cNvPr id="24" name="object 24"/>
          <p:cNvSpPr txBox="1"/>
          <p:nvPr/>
        </p:nvSpPr>
        <p:spPr>
          <a:xfrm>
            <a:off x="304560" y="5234369"/>
            <a:ext cx="2003045" cy="151323"/>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Font typeface="Arial MT"/>
              <a:buChar char="•"/>
              <a:tabLst>
                <a:tab pos="127000" algn="l"/>
              </a:tabLst>
            </a:pPr>
            <a:r>
              <a:rPr lang="ru-RU" sz="900" b="1" spc="-30" dirty="0">
                <a:solidFill>
                  <a:srgbClr val="474747"/>
                </a:solidFill>
                <a:latin typeface="Trebuchet MS"/>
                <a:cs typeface="Trebuchet MS"/>
              </a:rPr>
              <a:t>Общий формат событий (</a:t>
            </a:r>
            <a:r>
              <a:rPr lang="en-US" sz="900" b="1" spc="-30" dirty="0">
                <a:solidFill>
                  <a:srgbClr val="474747"/>
                </a:solidFill>
                <a:latin typeface="Trebuchet MS"/>
                <a:cs typeface="Trebuchet MS"/>
              </a:rPr>
              <a:t>CEF)</a:t>
            </a:r>
            <a:endParaRPr sz="900" dirty="0">
              <a:latin typeface="Trebuchet MS"/>
              <a:cs typeface="Trebuchet MS"/>
            </a:endParaRPr>
          </a:p>
        </p:txBody>
      </p:sp>
      <p:sp>
        <p:nvSpPr>
          <p:cNvPr id="25" name="object 25"/>
          <p:cNvSpPr txBox="1"/>
          <p:nvPr/>
        </p:nvSpPr>
        <p:spPr>
          <a:xfrm>
            <a:off x="396508" y="5421056"/>
            <a:ext cx="2840355" cy="1230722"/>
          </a:xfrm>
          <a:prstGeom prst="rect">
            <a:avLst/>
          </a:prstGeom>
        </p:spPr>
        <p:txBody>
          <a:bodyPr vert="horz" wrap="square" lIns="0" tIns="12700" rIns="0" bIns="0" rtlCol="0">
            <a:spAutoFit/>
          </a:bodyPr>
          <a:lstStyle/>
          <a:p>
            <a:pPr marL="12700" marR="197485" algn="just">
              <a:lnSpc>
                <a:spcPct val="111100"/>
              </a:lnSpc>
              <a:spcBef>
                <a:spcPts val="100"/>
              </a:spcBef>
            </a:pPr>
            <a:r>
              <a:rPr lang="ru-RU" sz="900" spc="5" dirty="0">
                <a:solidFill>
                  <a:srgbClr val="474F58"/>
                </a:solidFill>
                <a:latin typeface="Arial MT"/>
              </a:rPr>
              <a:t>CEF — это открытый стандарт управления журналами, который упрощает обмен данными, связанными с безопасностью, с различных сетевых устройств и приложений. Он также предоставляет общий формат журнала событий, упрощающий сбор и агрегирование данных журнала. CEF использует формат сообщений системного журнала.</a:t>
            </a:r>
            <a:endParaRPr sz="900" spc="5" dirty="0">
              <a:solidFill>
                <a:srgbClr val="474F58"/>
              </a:solidFill>
              <a:latin typeface="Arial MT"/>
            </a:endParaRPr>
          </a:p>
        </p:txBody>
      </p:sp>
      <p:sp>
        <p:nvSpPr>
          <p:cNvPr id="26" name="object 26"/>
          <p:cNvSpPr txBox="1"/>
          <p:nvPr/>
        </p:nvSpPr>
        <p:spPr>
          <a:xfrm>
            <a:off x="3291105" y="1935788"/>
            <a:ext cx="1675396" cy="151323"/>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Font typeface="Arial MT"/>
              <a:buChar char="•"/>
              <a:tabLst>
                <a:tab pos="127000" algn="l"/>
              </a:tabLst>
            </a:pPr>
            <a:r>
              <a:rPr lang="ru-RU" sz="900" b="1" spc="-30" dirty="0">
                <a:solidFill>
                  <a:srgbClr val="474747"/>
                </a:solidFill>
                <a:latin typeface="Trebuchet MS"/>
                <a:cs typeface="Trebuchet MS"/>
              </a:rPr>
              <a:t>Общий формат событий</a:t>
            </a:r>
            <a:endParaRPr sz="900" dirty="0">
              <a:latin typeface="Trebuchet MS"/>
              <a:cs typeface="Trebuchet MS"/>
            </a:endParaRPr>
          </a:p>
        </p:txBody>
      </p:sp>
      <p:sp>
        <p:nvSpPr>
          <p:cNvPr id="27" name="object 27"/>
          <p:cNvSpPr txBox="1"/>
          <p:nvPr/>
        </p:nvSpPr>
        <p:spPr>
          <a:xfrm>
            <a:off x="3405404" y="2187249"/>
            <a:ext cx="2839965" cy="638252"/>
          </a:xfrm>
          <a:prstGeom prst="rect">
            <a:avLst/>
          </a:prstGeom>
        </p:spPr>
        <p:txBody>
          <a:bodyPr vert="horz" wrap="square" lIns="0" tIns="12700" rIns="0" bIns="0" rtlCol="0">
            <a:spAutoFit/>
          </a:bodyPr>
          <a:lstStyle/>
          <a:p>
            <a:pPr marL="12700" marR="5080">
              <a:lnSpc>
                <a:spcPct val="111100"/>
              </a:lnSpc>
              <a:spcBef>
                <a:spcPts val="100"/>
              </a:spcBef>
            </a:pPr>
            <a:r>
              <a:rPr lang="ru-RU" sz="900" spc="-40" dirty="0" err="1">
                <a:solidFill>
                  <a:srgbClr val="474F58"/>
                </a:solidFill>
                <a:latin typeface="Arial MT"/>
                <a:cs typeface="Arial MT"/>
              </a:rPr>
              <a:t>CEF:Версия|Производитель</a:t>
            </a:r>
            <a:r>
              <a:rPr lang="ru-RU" sz="900" spc="-40" dirty="0">
                <a:solidFill>
                  <a:srgbClr val="474F58"/>
                </a:solidFill>
                <a:latin typeface="Arial MT"/>
                <a:cs typeface="Arial MT"/>
              </a:rPr>
              <a:t> </a:t>
            </a:r>
            <a:r>
              <a:rPr lang="ru-RU" sz="900" spc="-40" dirty="0" err="1">
                <a:solidFill>
                  <a:srgbClr val="474F58"/>
                </a:solidFill>
                <a:latin typeface="Arial MT"/>
                <a:cs typeface="Arial MT"/>
              </a:rPr>
              <a:t>устройства|Продукт</a:t>
            </a:r>
            <a:r>
              <a:rPr lang="ru-RU" sz="900" spc="-40" dirty="0">
                <a:solidFill>
                  <a:srgbClr val="474F58"/>
                </a:solidFill>
                <a:latin typeface="Arial MT"/>
                <a:cs typeface="Arial MT"/>
              </a:rPr>
              <a:t> </a:t>
            </a:r>
            <a:r>
              <a:rPr lang="ru-RU" sz="900" spc="-40" dirty="0" err="1">
                <a:solidFill>
                  <a:srgbClr val="474F58"/>
                </a:solidFill>
                <a:latin typeface="Arial MT"/>
                <a:cs typeface="Arial MT"/>
              </a:rPr>
              <a:t>устройства|Устройство</a:t>
            </a:r>
            <a:endParaRPr lang="ru-RU" sz="900" spc="-40" dirty="0">
              <a:solidFill>
                <a:srgbClr val="474F58"/>
              </a:solidFill>
              <a:latin typeface="Arial MT"/>
              <a:cs typeface="Arial MT"/>
            </a:endParaRPr>
          </a:p>
          <a:p>
            <a:pPr marL="12700" marR="5080">
              <a:lnSpc>
                <a:spcPct val="111100"/>
              </a:lnSpc>
              <a:spcBef>
                <a:spcPts val="100"/>
              </a:spcBef>
            </a:pPr>
            <a:r>
              <a:rPr lang="ru-RU" sz="900" spc="-15" dirty="0" err="1">
                <a:solidFill>
                  <a:srgbClr val="474F58"/>
                </a:solidFill>
                <a:latin typeface="Arial MT"/>
                <a:cs typeface="Arial MT"/>
              </a:rPr>
              <a:t>Версия|Подпись</a:t>
            </a:r>
            <a:endParaRPr sz="900" dirty="0">
              <a:latin typeface="Arial MT"/>
              <a:cs typeface="Arial MT"/>
            </a:endParaRPr>
          </a:p>
          <a:p>
            <a:pPr marL="12700">
              <a:lnSpc>
                <a:spcPct val="100000"/>
              </a:lnSpc>
              <a:spcBef>
                <a:spcPts val="120"/>
              </a:spcBef>
            </a:pPr>
            <a:r>
              <a:rPr lang="ru-RU" sz="900" spc="-15" dirty="0" err="1">
                <a:solidFill>
                  <a:srgbClr val="474F58"/>
                </a:solidFill>
                <a:latin typeface="Arial MT"/>
                <a:cs typeface="Arial MT"/>
              </a:rPr>
              <a:t>Идентификатор|Имя|Серьезность|Расширение</a:t>
            </a:r>
            <a:endParaRPr sz="900" dirty="0">
              <a:latin typeface="Arial MT"/>
              <a:cs typeface="Arial MT"/>
            </a:endParaRPr>
          </a:p>
        </p:txBody>
      </p:sp>
      <p:sp>
        <p:nvSpPr>
          <p:cNvPr id="28" name="object 28"/>
          <p:cNvSpPr txBox="1"/>
          <p:nvPr/>
        </p:nvSpPr>
        <p:spPr>
          <a:xfrm>
            <a:off x="3405678" y="2893716"/>
            <a:ext cx="2940527" cy="2307042"/>
          </a:xfrm>
          <a:prstGeom prst="rect">
            <a:avLst/>
          </a:prstGeom>
        </p:spPr>
        <p:txBody>
          <a:bodyPr vert="horz" wrap="square" lIns="0" tIns="12700" rIns="0" bIns="0" rtlCol="0">
            <a:spAutoFit/>
          </a:bodyPr>
          <a:lstStyle/>
          <a:p>
            <a:pPr marL="12700" marR="46355">
              <a:lnSpc>
                <a:spcPct val="111100"/>
              </a:lnSpc>
              <a:spcBef>
                <a:spcPts val="100"/>
              </a:spcBef>
            </a:pPr>
            <a:r>
              <a:rPr lang="ru-RU" sz="900" spc="5" dirty="0">
                <a:solidFill>
                  <a:srgbClr val="474F58"/>
                </a:solidFill>
                <a:latin typeface="Arial MT"/>
                <a:cs typeface="Arial MT"/>
              </a:rPr>
              <a:t>Кронштейн, закрывающий Trend Micro .. 3.5.4 ⭢ Уникально идентифицирует отправляющее устройство. Никакие два продукта не могут использовать одну и ту же пару «производитель-продукт»</a:t>
            </a:r>
            <a:r>
              <a:rPr sz="900" spc="-15" dirty="0">
                <a:solidFill>
                  <a:srgbClr val="474F58"/>
                </a:solidFill>
                <a:latin typeface="Arial MT"/>
                <a:cs typeface="Arial MT"/>
              </a:rPr>
              <a:t>.</a:t>
            </a:r>
            <a:endParaRPr sz="900" dirty="0">
              <a:latin typeface="Arial MT"/>
              <a:cs typeface="Arial MT"/>
            </a:endParaRPr>
          </a:p>
          <a:p>
            <a:pPr marL="12700" marR="5080">
              <a:lnSpc>
                <a:spcPct val="111100"/>
              </a:lnSpc>
            </a:pPr>
            <a:r>
              <a:rPr sz="900" spc="-15" dirty="0">
                <a:solidFill>
                  <a:srgbClr val="474F58"/>
                </a:solidFill>
                <a:latin typeface="Arial MT"/>
                <a:cs typeface="Arial MT"/>
              </a:rPr>
              <a:t>600</a:t>
            </a:r>
            <a:r>
              <a:rPr sz="900" spc="-35" dirty="0">
                <a:solidFill>
                  <a:srgbClr val="474F58"/>
                </a:solidFill>
                <a:latin typeface="Arial MT"/>
                <a:cs typeface="Arial MT"/>
              </a:rPr>
              <a:t> </a:t>
            </a:r>
            <a:r>
              <a:rPr sz="900" spc="-90" dirty="0">
                <a:solidFill>
                  <a:srgbClr val="474F58"/>
                </a:solidFill>
                <a:latin typeface="Segoe UI Symbol"/>
                <a:cs typeface="Segoe UI Symbol"/>
              </a:rPr>
              <a:t>⭢</a:t>
            </a:r>
            <a:r>
              <a:rPr sz="900" spc="-35" dirty="0">
                <a:solidFill>
                  <a:srgbClr val="474F58"/>
                </a:solidFill>
                <a:latin typeface="Segoe UI Symbol"/>
                <a:cs typeface="Segoe UI Symbol"/>
              </a:rPr>
              <a:t> </a:t>
            </a:r>
            <a:r>
              <a:rPr lang="ru-RU" sz="900" spc="-25" dirty="0">
                <a:solidFill>
                  <a:srgbClr val="474F58"/>
                </a:solidFill>
                <a:latin typeface="Arial MT"/>
                <a:cs typeface="Arial MT"/>
              </a:rPr>
              <a:t>Уникальный идентификатор для каждого типа события, например, в системах IDS каждая подпись или правило имеет уникальный идентификатор подписи</a:t>
            </a:r>
            <a:endParaRPr sz="900" dirty="0">
              <a:latin typeface="Arial MT"/>
              <a:cs typeface="Arial MT"/>
            </a:endParaRPr>
          </a:p>
          <a:p>
            <a:pPr marL="12700" marR="38100">
              <a:lnSpc>
                <a:spcPct val="111100"/>
              </a:lnSpc>
            </a:pPr>
            <a:r>
              <a:rPr sz="900" spc="-15" dirty="0">
                <a:solidFill>
                  <a:srgbClr val="474F58"/>
                </a:solidFill>
                <a:latin typeface="Arial MT"/>
                <a:cs typeface="Arial MT"/>
              </a:rPr>
              <a:t>4</a:t>
            </a:r>
            <a:r>
              <a:rPr sz="900" spc="-35" dirty="0">
                <a:solidFill>
                  <a:srgbClr val="474F58"/>
                </a:solidFill>
                <a:latin typeface="Arial MT"/>
                <a:cs typeface="Arial MT"/>
              </a:rPr>
              <a:t> </a:t>
            </a:r>
            <a:r>
              <a:rPr sz="900" spc="-90" dirty="0">
                <a:solidFill>
                  <a:srgbClr val="474F58"/>
                </a:solidFill>
                <a:latin typeface="Segoe UI Symbol"/>
                <a:cs typeface="Segoe UI Symbol"/>
              </a:rPr>
              <a:t>⭢</a:t>
            </a:r>
            <a:r>
              <a:rPr sz="900" spc="-35" dirty="0">
                <a:solidFill>
                  <a:srgbClr val="474F58"/>
                </a:solidFill>
                <a:latin typeface="Segoe UI Symbol"/>
                <a:cs typeface="Segoe UI Symbol"/>
              </a:rPr>
              <a:t> </a:t>
            </a:r>
            <a:r>
              <a:rPr lang="ru-RU" sz="900" spc="-50" dirty="0">
                <a:solidFill>
                  <a:srgbClr val="474F58"/>
                </a:solidFill>
                <a:latin typeface="Arial MT"/>
                <a:cs typeface="Arial MT"/>
              </a:rPr>
              <a:t>Серьезность события от 1 до 10 </a:t>
            </a:r>
            <a:r>
              <a:rPr lang="ru-RU" sz="900" spc="-50" dirty="0" err="1">
                <a:solidFill>
                  <a:srgbClr val="474F58"/>
                </a:solidFill>
                <a:latin typeface="Arial MT"/>
                <a:cs typeface="Arial MT"/>
              </a:rPr>
              <a:t>Suser</a:t>
            </a:r>
            <a:r>
              <a:rPr lang="ru-RU" sz="900" spc="-50" dirty="0">
                <a:solidFill>
                  <a:srgbClr val="474F58"/>
                </a:solidFill>
                <a:latin typeface="Arial MT"/>
                <a:cs typeface="Arial MT"/>
              </a:rPr>
              <a:t>=Master. ⭢ Коллекция пар ключ-значение, которые позволяют записи журнала содержать дополнительную информацию из обширного словаря расширений, включая такие события, как </a:t>
            </a:r>
            <a:r>
              <a:rPr lang="ru-RU" sz="900" spc="-50" dirty="0" err="1">
                <a:solidFill>
                  <a:srgbClr val="474F58"/>
                </a:solidFill>
                <a:latin typeface="Arial MT"/>
                <a:cs typeface="Arial MT"/>
              </a:rPr>
              <a:t>deviceAction</a:t>
            </a:r>
            <a:r>
              <a:rPr lang="ru-RU" sz="900" spc="-50" dirty="0">
                <a:solidFill>
                  <a:srgbClr val="474F58"/>
                </a:solidFill>
                <a:latin typeface="Arial MT"/>
                <a:cs typeface="Arial MT"/>
              </a:rPr>
              <a:t>, </a:t>
            </a:r>
            <a:r>
              <a:rPr lang="ru-RU" sz="900" spc="-50" dirty="0" err="1">
                <a:solidFill>
                  <a:srgbClr val="474F58"/>
                </a:solidFill>
                <a:latin typeface="Arial MT"/>
                <a:cs typeface="Arial MT"/>
              </a:rPr>
              <a:t>ApplicationProtocol</a:t>
            </a:r>
            <a:r>
              <a:rPr lang="ru-RU" sz="900" spc="-50" dirty="0">
                <a:solidFill>
                  <a:srgbClr val="474F58"/>
                </a:solidFill>
                <a:latin typeface="Arial MT"/>
                <a:cs typeface="Arial MT"/>
              </a:rPr>
              <a:t>, </a:t>
            </a:r>
            <a:r>
              <a:rPr lang="ru-RU" sz="900" spc="-50" dirty="0" err="1">
                <a:solidFill>
                  <a:srgbClr val="474F58"/>
                </a:solidFill>
                <a:latin typeface="Arial MT"/>
                <a:cs typeface="Arial MT"/>
              </a:rPr>
              <a:t>deviceHostName</a:t>
            </a:r>
            <a:r>
              <a:rPr lang="ru-RU" sz="900" spc="-50" dirty="0">
                <a:solidFill>
                  <a:srgbClr val="474F58"/>
                </a:solidFill>
                <a:latin typeface="Arial MT"/>
                <a:cs typeface="Arial MT"/>
              </a:rPr>
              <a:t>, </a:t>
            </a:r>
            <a:r>
              <a:rPr lang="ru-RU" sz="900" spc="-50" dirty="0" err="1">
                <a:solidFill>
                  <a:srgbClr val="474F58"/>
                </a:solidFill>
                <a:latin typeface="Arial MT"/>
                <a:cs typeface="Arial MT"/>
              </a:rPr>
              <a:t>DestinationAdress</a:t>
            </a:r>
            <a:r>
              <a:rPr lang="ru-RU" sz="900" spc="-50" dirty="0">
                <a:solidFill>
                  <a:srgbClr val="474F58"/>
                </a:solidFill>
                <a:latin typeface="Arial MT"/>
                <a:cs typeface="Arial MT"/>
              </a:rPr>
              <a:t> и </a:t>
            </a:r>
            <a:r>
              <a:rPr lang="ru-RU" sz="900" spc="-50" dirty="0" err="1">
                <a:solidFill>
                  <a:srgbClr val="474F58"/>
                </a:solidFill>
                <a:latin typeface="Arial MT"/>
                <a:cs typeface="Arial MT"/>
              </a:rPr>
              <a:t>DestinationPort</a:t>
            </a:r>
            <a:r>
              <a:rPr lang="ru-RU" sz="900" spc="-50" dirty="0">
                <a:solidFill>
                  <a:srgbClr val="474F58"/>
                </a:solidFill>
                <a:latin typeface="Arial MT"/>
                <a:cs typeface="Arial MT"/>
              </a:rPr>
              <a:t> или пользовательские события</a:t>
            </a:r>
            <a:r>
              <a:rPr sz="900" spc="-20" dirty="0">
                <a:solidFill>
                  <a:srgbClr val="474F58"/>
                </a:solidFill>
                <a:latin typeface="Arial MT"/>
                <a:cs typeface="Arial MT"/>
              </a:rPr>
              <a:t>.</a:t>
            </a:r>
            <a:endParaRPr sz="900" dirty="0">
              <a:latin typeface="Arial MT"/>
              <a:cs typeface="Arial MT"/>
            </a:endParaRPr>
          </a:p>
        </p:txBody>
      </p:sp>
      <p:sp>
        <p:nvSpPr>
          <p:cNvPr id="29" name="object 29"/>
          <p:cNvSpPr txBox="1"/>
          <p:nvPr/>
        </p:nvSpPr>
        <p:spPr>
          <a:xfrm>
            <a:off x="3291105" y="5312471"/>
            <a:ext cx="1675396" cy="151324"/>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Font typeface="Arial MT"/>
              <a:buChar char="•"/>
              <a:tabLst>
                <a:tab pos="127000" algn="l"/>
              </a:tabLst>
            </a:pPr>
            <a:r>
              <a:rPr lang="ru-RU" sz="900" b="1" spc="-5" dirty="0">
                <a:solidFill>
                  <a:srgbClr val="474747"/>
                </a:solidFill>
                <a:latin typeface="Trebuchet MS"/>
                <a:cs typeface="Trebuchet MS"/>
              </a:rPr>
              <a:t>Образец записи журнала</a:t>
            </a:r>
            <a:endParaRPr sz="900" dirty="0">
              <a:latin typeface="Trebuchet MS"/>
              <a:cs typeface="Trebuchet MS"/>
            </a:endParaRPr>
          </a:p>
        </p:txBody>
      </p:sp>
      <p:sp>
        <p:nvSpPr>
          <p:cNvPr id="30" name="object 30"/>
          <p:cNvSpPr txBox="1"/>
          <p:nvPr/>
        </p:nvSpPr>
        <p:spPr>
          <a:xfrm>
            <a:off x="3405404" y="5520531"/>
            <a:ext cx="2472055" cy="482600"/>
          </a:xfrm>
          <a:prstGeom prst="rect">
            <a:avLst/>
          </a:prstGeom>
        </p:spPr>
        <p:txBody>
          <a:bodyPr vert="horz" wrap="square" lIns="0" tIns="12700" rIns="0" bIns="0" rtlCol="0">
            <a:spAutoFit/>
          </a:bodyPr>
          <a:lstStyle/>
          <a:p>
            <a:pPr marL="12700" marR="5080" algn="just">
              <a:lnSpc>
                <a:spcPct val="111100"/>
              </a:lnSpc>
              <a:spcBef>
                <a:spcPts val="100"/>
              </a:spcBef>
            </a:pPr>
            <a:r>
              <a:rPr sz="900" spc="-20" dirty="0">
                <a:solidFill>
                  <a:srgbClr val="474F58"/>
                </a:solidFill>
                <a:latin typeface="Arial MT"/>
                <a:cs typeface="Arial MT"/>
              </a:rPr>
              <a:t>Jan</a:t>
            </a:r>
            <a:r>
              <a:rPr sz="900" spc="-35" dirty="0">
                <a:solidFill>
                  <a:srgbClr val="474F58"/>
                </a:solidFill>
                <a:latin typeface="Arial MT"/>
                <a:cs typeface="Arial MT"/>
              </a:rPr>
              <a:t> </a:t>
            </a:r>
            <a:r>
              <a:rPr sz="900" spc="-15" dirty="0">
                <a:solidFill>
                  <a:srgbClr val="474F58"/>
                </a:solidFill>
                <a:latin typeface="Arial MT"/>
                <a:cs typeface="Arial MT"/>
              </a:rPr>
              <a:t>18</a:t>
            </a:r>
            <a:r>
              <a:rPr sz="900" spc="-35" dirty="0">
                <a:solidFill>
                  <a:srgbClr val="474F58"/>
                </a:solidFill>
                <a:latin typeface="Arial MT"/>
                <a:cs typeface="Arial MT"/>
              </a:rPr>
              <a:t> </a:t>
            </a:r>
            <a:r>
              <a:rPr sz="900" spc="-20" dirty="0">
                <a:solidFill>
                  <a:srgbClr val="474F58"/>
                </a:solidFill>
                <a:latin typeface="Arial MT"/>
                <a:cs typeface="Arial MT"/>
              </a:rPr>
              <a:t>11:07:53</a:t>
            </a:r>
            <a:r>
              <a:rPr sz="900" spc="-35" dirty="0">
                <a:solidFill>
                  <a:srgbClr val="474F58"/>
                </a:solidFill>
                <a:latin typeface="Arial MT"/>
                <a:cs typeface="Arial MT"/>
              </a:rPr>
              <a:t> </a:t>
            </a:r>
            <a:r>
              <a:rPr sz="900" spc="-10" dirty="0">
                <a:solidFill>
                  <a:srgbClr val="474F58"/>
                </a:solidFill>
                <a:latin typeface="Arial MT"/>
                <a:cs typeface="Arial MT"/>
              </a:rPr>
              <a:t>dsmhost</a:t>
            </a:r>
            <a:r>
              <a:rPr sz="900" spc="-30" dirty="0">
                <a:solidFill>
                  <a:srgbClr val="474F58"/>
                </a:solidFill>
                <a:latin typeface="Arial MT"/>
                <a:cs typeface="Arial MT"/>
              </a:rPr>
              <a:t> </a:t>
            </a:r>
            <a:r>
              <a:rPr sz="900" spc="-40" dirty="0">
                <a:solidFill>
                  <a:srgbClr val="474F58"/>
                </a:solidFill>
                <a:latin typeface="Arial MT"/>
                <a:cs typeface="Arial MT"/>
              </a:rPr>
              <a:t>CEF:0|Trend</a:t>
            </a:r>
            <a:r>
              <a:rPr sz="900" spc="-35" dirty="0">
                <a:solidFill>
                  <a:srgbClr val="474F58"/>
                </a:solidFill>
                <a:latin typeface="Arial MT"/>
                <a:cs typeface="Arial MT"/>
              </a:rPr>
              <a:t> </a:t>
            </a:r>
            <a:r>
              <a:rPr sz="900" spc="-25" dirty="0">
                <a:solidFill>
                  <a:srgbClr val="474F58"/>
                </a:solidFill>
                <a:latin typeface="Arial MT"/>
                <a:cs typeface="Arial MT"/>
              </a:rPr>
              <a:t>Micro|Deep </a:t>
            </a:r>
            <a:r>
              <a:rPr sz="900" spc="-240" dirty="0">
                <a:solidFill>
                  <a:srgbClr val="474F58"/>
                </a:solidFill>
                <a:latin typeface="Arial MT"/>
                <a:cs typeface="Arial MT"/>
              </a:rPr>
              <a:t> </a:t>
            </a:r>
            <a:r>
              <a:rPr sz="900" spc="-10" dirty="0">
                <a:solidFill>
                  <a:srgbClr val="474F58"/>
                </a:solidFill>
                <a:latin typeface="Arial MT"/>
                <a:cs typeface="Arial MT"/>
              </a:rPr>
              <a:t>Security</a:t>
            </a:r>
            <a:r>
              <a:rPr sz="900" spc="-50" dirty="0">
                <a:solidFill>
                  <a:srgbClr val="474F58"/>
                </a:solidFill>
                <a:latin typeface="Arial MT"/>
                <a:cs typeface="Arial MT"/>
              </a:rPr>
              <a:t> </a:t>
            </a:r>
            <a:r>
              <a:rPr sz="900" spc="-5" dirty="0">
                <a:solidFill>
                  <a:srgbClr val="474F58"/>
                </a:solidFill>
                <a:latin typeface="Arial MT"/>
                <a:cs typeface="Arial MT"/>
              </a:rPr>
              <a:t>Manager|3.5.4|600|Administrator</a:t>
            </a:r>
            <a:r>
              <a:rPr sz="900" spc="-50" dirty="0">
                <a:solidFill>
                  <a:srgbClr val="474F58"/>
                </a:solidFill>
                <a:latin typeface="Arial MT"/>
                <a:cs typeface="Arial MT"/>
              </a:rPr>
              <a:t> </a:t>
            </a:r>
            <a:r>
              <a:rPr sz="900" spc="-25" dirty="0">
                <a:solidFill>
                  <a:srgbClr val="474F58"/>
                </a:solidFill>
                <a:latin typeface="Arial MT"/>
                <a:cs typeface="Arial MT"/>
              </a:rPr>
              <a:t>Signed </a:t>
            </a:r>
            <a:r>
              <a:rPr sz="900" spc="-240" dirty="0">
                <a:solidFill>
                  <a:srgbClr val="474F58"/>
                </a:solidFill>
                <a:latin typeface="Arial MT"/>
                <a:cs typeface="Arial MT"/>
              </a:rPr>
              <a:t> </a:t>
            </a:r>
            <a:r>
              <a:rPr sz="900" spc="-25" dirty="0">
                <a:solidFill>
                  <a:srgbClr val="474F58"/>
                </a:solidFill>
                <a:latin typeface="Arial MT"/>
                <a:cs typeface="Arial MT"/>
              </a:rPr>
              <a:t>In|4|suser=Master…</a:t>
            </a:r>
            <a:endParaRPr sz="900" dirty="0">
              <a:latin typeface="Arial MT"/>
              <a:cs typeface="Arial MT"/>
            </a:endParaRPr>
          </a:p>
        </p:txBody>
      </p:sp>
      <p:pic>
        <p:nvPicPr>
          <p:cNvPr id="31" name="object 31"/>
          <p:cNvPicPr/>
          <p:nvPr/>
        </p:nvPicPr>
        <p:blipFill>
          <a:blip r:embed="rId3" cstate="print"/>
          <a:stretch>
            <a:fillRect/>
          </a:stretch>
        </p:blipFill>
        <p:spPr>
          <a:xfrm>
            <a:off x="6365406" y="1983038"/>
            <a:ext cx="2501595" cy="3410712"/>
          </a:xfrm>
          <a:prstGeom prst="rect">
            <a:avLst/>
          </a:prstGeom>
        </p:spPr>
      </p:pic>
    </p:spTree>
    <p:extLst>
      <p:ext uri="{BB962C8B-B14F-4D97-AF65-F5344CB8AC3E}">
        <p14:creationId xmlns:p14="http://schemas.microsoft.com/office/powerpoint/2010/main" val="4191496698"/>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820160" cy="552240"/>
          </a:xfrm>
          <a:prstGeom prst="rect">
            <a:avLst/>
          </a:prstGeom>
          <a:noFill/>
          <a:ln w="0">
            <a:noFill/>
          </a:ln>
        </p:spPr>
        <p:txBody>
          <a:bodyPr lIns="0" tIns="0" rIns="0" bIns="0" anchor="t">
            <a:noAutofit/>
          </a:bodyPr>
          <a:lstStyle/>
          <a:p>
            <a:pPr>
              <a:lnSpc>
                <a:spcPct val="100000"/>
              </a:lnSpc>
            </a:pPr>
            <a:r>
              <a:rPr lang="ru-RU" sz="3200" spc="-1" dirty="0" smtClean="0">
                <a:solidFill>
                  <a:srgbClr val="2369B0"/>
                </a:solidFill>
                <a:latin typeface="Times New Roman"/>
              </a:rPr>
              <a:t>Управление журналами брандмауэра</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75" name="object 17"/>
          <p:cNvSpPr txBox="1"/>
          <p:nvPr/>
        </p:nvSpPr>
        <p:spPr>
          <a:xfrm>
            <a:off x="419147" y="764689"/>
            <a:ext cx="10689725" cy="1368708"/>
          </a:xfrm>
          <a:prstGeom prst="rect">
            <a:avLst/>
          </a:prstGeom>
        </p:spPr>
        <p:txBody>
          <a:bodyPr vert="horz" wrap="square" lIns="0" tIns="12700" rIns="0" bIns="0" rtlCol="0">
            <a:spAutoFit/>
          </a:bodyPr>
          <a:lstStyle/>
          <a:p>
            <a:pPr marL="12700" marR="82550">
              <a:lnSpc>
                <a:spcPct val="106100"/>
              </a:lnSpc>
              <a:spcBef>
                <a:spcPts val="1540"/>
              </a:spcBef>
            </a:pPr>
            <a:r>
              <a:rPr lang="ru-RU" sz="1100" spc="5" dirty="0" smtClean="0">
                <a:solidFill>
                  <a:srgbClr val="474F58"/>
                </a:solidFill>
                <a:latin typeface="Arial MT"/>
                <a:cs typeface="Arial MT"/>
              </a:rPr>
              <a:t>Журналы </a:t>
            </a:r>
            <a:r>
              <a:rPr lang="ru-RU" sz="1100" spc="5" dirty="0">
                <a:solidFill>
                  <a:srgbClr val="474F58"/>
                </a:solidFill>
                <a:latin typeface="Arial MT"/>
                <a:cs typeface="Arial MT"/>
              </a:rPr>
              <a:t>брандмауэра чрезвычайно ценны для анализа безопасности, поскольку они содержат записи практически всего трафика, входящего и исходящего из вашей сети. Если происходит вредоносная активность, даже если она не может быть обнаружена с помощью известных вредоносных программ или сигнатур атак, она будет перехвачена брандмауэром и, вероятно, ее можно будет обнаружить, проанализировав журналы брандмауэра на предмет необычного поведения</a:t>
            </a:r>
            <a:r>
              <a:rPr sz="1100" spc="-25" dirty="0">
                <a:solidFill>
                  <a:srgbClr val="474F58"/>
                </a:solidFill>
                <a:latin typeface="Arial MT"/>
                <a:cs typeface="Arial MT"/>
              </a:rPr>
              <a:t>.</a:t>
            </a:r>
            <a:endParaRPr sz="1100" dirty="0">
              <a:latin typeface="Arial MT"/>
              <a:cs typeface="Arial MT"/>
            </a:endParaRPr>
          </a:p>
          <a:p>
            <a:pPr>
              <a:lnSpc>
                <a:spcPct val="100000"/>
              </a:lnSpc>
              <a:spcBef>
                <a:spcPts val="35"/>
              </a:spcBef>
            </a:pPr>
            <a:endParaRPr sz="1150" dirty="0">
              <a:latin typeface="Arial MT"/>
              <a:cs typeface="Arial MT"/>
            </a:endParaRPr>
          </a:p>
          <a:p>
            <a:pPr marL="12700" marR="5080">
              <a:lnSpc>
                <a:spcPct val="111100"/>
              </a:lnSpc>
            </a:pPr>
            <a:r>
              <a:rPr lang="ru-RU" sz="900" spc="-20" dirty="0">
                <a:solidFill>
                  <a:srgbClr val="474F58"/>
                </a:solidFill>
                <a:latin typeface="Arial MT"/>
                <a:cs typeface="Arial MT"/>
              </a:rPr>
              <a:t>Например, когда вирус нулевого дня заражает компьютеры в вашей сети, даже если он еще не может быть обнаружен антивирусным программным обеспечением, журналы брандмауэра могут показывать необычно большое количество запрещенных или разрешенных подключений к подозрительным удаленным хостам. Регулярный просмотр журналов брандмауэра может обнаружить трояны или руткиты, пытающиеся подключиться к своим системам управления и контроля через IRC через брандмауэр</a:t>
            </a:r>
            <a:r>
              <a:rPr sz="900" spc="10" dirty="0">
                <a:solidFill>
                  <a:srgbClr val="474F58"/>
                </a:solidFill>
                <a:latin typeface="Arial MT"/>
                <a:cs typeface="Arial MT"/>
              </a:rPr>
              <a:t>.</a:t>
            </a:r>
            <a:endParaRPr sz="900" dirty="0">
              <a:latin typeface="Arial MT"/>
              <a:cs typeface="Arial MT"/>
            </a:endParaRPr>
          </a:p>
        </p:txBody>
      </p:sp>
      <p:sp>
        <p:nvSpPr>
          <p:cNvPr id="76" name="object 18"/>
          <p:cNvSpPr txBox="1"/>
          <p:nvPr/>
        </p:nvSpPr>
        <p:spPr>
          <a:xfrm>
            <a:off x="458214" y="2303075"/>
            <a:ext cx="3991865" cy="1776384"/>
          </a:xfrm>
          <a:prstGeom prst="rect">
            <a:avLst/>
          </a:prstGeom>
        </p:spPr>
        <p:txBody>
          <a:bodyPr vert="horz" wrap="square" lIns="0" tIns="12700" rIns="0" bIns="0" rtlCol="0">
            <a:spAutoFit/>
          </a:bodyPr>
          <a:lstStyle/>
          <a:p>
            <a:pPr marL="12700">
              <a:lnSpc>
                <a:spcPct val="100000"/>
              </a:lnSpc>
              <a:spcBef>
                <a:spcPts val="100"/>
              </a:spcBef>
            </a:pPr>
            <a:r>
              <a:rPr lang="ru-RU" sz="1400" dirty="0">
                <a:solidFill>
                  <a:srgbClr val="474F58"/>
                </a:solidFill>
                <a:latin typeface="Trebuchet MS"/>
                <a:cs typeface="Trebuchet MS"/>
              </a:rPr>
              <a:t>Системный журнал Cisco и уровни ведения журнала</a:t>
            </a:r>
            <a:endParaRPr sz="1400" dirty="0">
              <a:latin typeface="Trebuchet MS"/>
              <a:cs typeface="Trebuchet MS"/>
            </a:endParaRPr>
          </a:p>
          <a:p>
            <a:pPr marL="12700" marR="5080">
              <a:lnSpc>
                <a:spcPct val="111100"/>
              </a:lnSpc>
              <a:spcBef>
                <a:spcPts val="800"/>
              </a:spcBef>
            </a:pPr>
            <a:r>
              <a:rPr lang="ru-RU" sz="900" spc="-45" dirty="0">
                <a:solidFill>
                  <a:srgbClr val="474F58"/>
                </a:solidFill>
                <a:latin typeface="Arial MT"/>
                <a:cs typeface="Arial MT"/>
              </a:rPr>
              <a:t>Маршрутизаторы Cisco сохраняют журналы в формате </a:t>
            </a:r>
            <a:r>
              <a:rPr lang="ru-RU" sz="900" spc="-45" dirty="0" err="1">
                <a:solidFill>
                  <a:srgbClr val="474F58"/>
                </a:solidFill>
                <a:latin typeface="Arial MT"/>
                <a:cs typeface="Arial MT"/>
              </a:rPr>
              <a:t>Syslog</a:t>
            </a:r>
            <a:r>
              <a:rPr lang="ru-RU" sz="900" spc="-45" dirty="0">
                <a:solidFill>
                  <a:srgbClr val="474F58"/>
                </a:solidFill>
                <a:latin typeface="Arial MT"/>
                <a:cs typeface="Arial MT"/>
              </a:rPr>
              <a:t>, а также позволяют просматривать журналы через интерфейс администратора. Сообщения помечаются кодами сообщений — например, большинство запрещенных соединений имеют код сообщения в диапазоне от 106001 до 106023. Большинство устройств брандмауэра не имеют локального места для хранения, поэтому необходимо настроить журналы для отправки в другое место — Cisco позволяет сохранять журналы на сервере системного журнала в сети, через SMTP, через консольный порт, </a:t>
            </a:r>
            <a:r>
              <a:rPr lang="ru-RU" sz="900" spc="-45" dirty="0" err="1">
                <a:solidFill>
                  <a:srgbClr val="474F58"/>
                </a:solidFill>
                <a:latin typeface="Arial MT"/>
                <a:cs typeface="Arial MT"/>
              </a:rPr>
              <a:t>telnet</a:t>
            </a:r>
            <a:r>
              <a:rPr lang="ru-RU" sz="900" spc="-45" dirty="0">
                <a:solidFill>
                  <a:srgbClr val="474F58"/>
                </a:solidFill>
                <a:latin typeface="Arial MT"/>
                <a:cs typeface="Arial MT"/>
              </a:rPr>
              <a:t> или несколько других вариантов</a:t>
            </a:r>
            <a:r>
              <a:rPr sz="900" spc="-15" dirty="0">
                <a:solidFill>
                  <a:srgbClr val="474F58"/>
                </a:solidFill>
                <a:latin typeface="Arial MT"/>
                <a:cs typeface="Arial MT"/>
              </a:rPr>
              <a:t>.</a:t>
            </a:r>
            <a:endParaRPr sz="900" dirty="0">
              <a:latin typeface="Arial MT"/>
              <a:cs typeface="Arial MT"/>
            </a:endParaRPr>
          </a:p>
        </p:txBody>
      </p:sp>
      <p:sp>
        <p:nvSpPr>
          <p:cNvPr id="77" name="object 19"/>
          <p:cNvSpPr txBox="1"/>
          <p:nvPr/>
        </p:nvSpPr>
        <p:spPr>
          <a:xfrm>
            <a:off x="458214" y="4255866"/>
            <a:ext cx="2356485" cy="151323"/>
          </a:xfrm>
          <a:prstGeom prst="rect">
            <a:avLst/>
          </a:prstGeom>
        </p:spPr>
        <p:txBody>
          <a:bodyPr vert="horz" wrap="square" lIns="0" tIns="12700" rIns="0" bIns="0" rtlCol="0">
            <a:spAutoFit/>
          </a:bodyPr>
          <a:lstStyle/>
          <a:p>
            <a:pPr marL="12700">
              <a:lnSpc>
                <a:spcPct val="100000"/>
              </a:lnSpc>
              <a:spcBef>
                <a:spcPts val="100"/>
              </a:spcBef>
            </a:pPr>
            <a:r>
              <a:rPr lang="ru-RU" sz="900" b="1" spc="-30" dirty="0">
                <a:solidFill>
                  <a:srgbClr val="474F58"/>
                </a:solidFill>
                <a:latin typeface="Trebuchet MS"/>
                <a:cs typeface="Trebuchet MS"/>
              </a:rPr>
              <a:t>Какие записи журнала важны для анализа?</a:t>
            </a:r>
            <a:endParaRPr sz="900" dirty="0">
              <a:latin typeface="Trebuchet MS"/>
              <a:cs typeface="Trebuchet MS"/>
            </a:endParaRPr>
          </a:p>
        </p:txBody>
      </p:sp>
      <p:sp>
        <p:nvSpPr>
          <p:cNvPr id="78" name="object 20"/>
          <p:cNvSpPr txBox="1"/>
          <p:nvPr/>
        </p:nvSpPr>
        <p:spPr>
          <a:xfrm>
            <a:off x="419147" y="4492655"/>
            <a:ext cx="4030932" cy="1769715"/>
          </a:xfrm>
          <a:prstGeom prst="rect">
            <a:avLst/>
          </a:prstGeom>
        </p:spPr>
        <p:txBody>
          <a:bodyPr vert="horz" wrap="square" lIns="0" tIns="25400" rIns="0" bIns="0" rtlCol="0">
            <a:spAutoFit/>
          </a:bodyPr>
          <a:lstStyle/>
          <a:p>
            <a:pPr marL="127000" marR="93345" indent="-114300">
              <a:lnSpc>
                <a:spcPts val="1000"/>
              </a:lnSpc>
              <a:spcBef>
                <a:spcPts val="200"/>
              </a:spcBef>
              <a:buClr>
                <a:srgbClr val="49AA4D"/>
              </a:buClr>
              <a:buChar char="•"/>
              <a:tabLst>
                <a:tab pos="127000" algn="l"/>
              </a:tabLst>
            </a:pPr>
            <a:r>
              <a:rPr lang="ru-RU" sz="900" spc="-25" dirty="0">
                <a:solidFill>
                  <a:srgbClr val="474747"/>
                </a:solidFill>
                <a:latin typeface="Arial MT"/>
                <a:cs typeface="Arial MT"/>
              </a:rPr>
              <a:t>Соединения, разрешенные политиками безопасности брандмауэра. Они могут помочь обнаружить «дыры» в политиках безопасности</a:t>
            </a:r>
            <a:endParaRPr sz="900" dirty="0">
              <a:latin typeface="Arial MT"/>
              <a:cs typeface="Arial MT"/>
            </a:endParaRPr>
          </a:p>
          <a:p>
            <a:pPr marL="127000" marR="148590" indent="-114300">
              <a:lnSpc>
                <a:spcPts val="1000"/>
              </a:lnSpc>
              <a:spcBef>
                <a:spcPts val="900"/>
              </a:spcBef>
              <a:buClr>
                <a:srgbClr val="49AA4D"/>
              </a:buClr>
              <a:buChar char="•"/>
              <a:tabLst>
                <a:tab pos="127000" algn="l"/>
              </a:tabLst>
            </a:pPr>
            <a:r>
              <a:rPr lang="ru-RU" sz="900" spc="-25" dirty="0">
                <a:solidFill>
                  <a:srgbClr val="474747"/>
                </a:solidFill>
                <a:latin typeface="Arial MT"/>
                <a:cs typeface="Arial MT"/>
              </a:rPr>
              <a:t>Соединения запрещены политиками безопасности брандмауэра — могут содержать подозрительное или атакующее поведение</a:t>
            </a:r>
            <a:endParaRPr sz="900" dirty="0">
              <a:latin typeface="Arial MT"/>
              <a:cs typeface="Arial MT"/>
            </a:endParaRPr>
          </a:p>
          <a:p>
            <a:pPr marL="127000" marR="5080" indent="-114300">
              <a:lnSpc>
                <a:spcPts val="1000"/>
              </a:lnSpc>
              <a:spcBef>
                <a:spcPts val="900"/>
              </a:spcBef>
              <a:buClr>
                <a:srgbClr val="49AA4D"/>
              </a:buClr>
              <a:buChar char="•"/>
              <a:tabLst>
                <a:tab pos="127000" algn="l"/>
              </a:tabLst>
            </a:pPr>
            <a:r>
              <a:rPr lang="ru-RU" sz="900" spc="-20" dirty="0">
                <a:solidFill>
                  <a:srgbClr val="474747"/>
                </a:solidFill>
                <a:latin typeface="Arial MT"/>
                <a:cs typeface="Arial MT"/>
              </a:rPr>
              <a:t>Использование функции регистрации частоты отказов может выявить </a:t>
            </a:r>
            <a:r>
              <a:rPr lang="ru-RU" sz="900" spc="-20" dirty="0" err="1">
                <a:solidFill>
                  <a:srgbClr val="474747"/>
                </a:solidFill>
                <a:latin typeface="Arial MT"/>
                <a:cs typeface="Arial MT"/>
              </a:rPr>
              <a:t>DoS</a:t>
            </a:r>
            <a:r>
              <a:rPr lang="ru-RU" sz="900" spc="-20" dirty="0">
                <a:solidFill>
                  <a:srgbClr val="474747"/>
                </a:solidFill>
                <a:latin typeface="Arial MT"/>
                <a:cs typeface="Arial MT"/>
              </a:rPr>
              <a:t>-атаки или атаки методом перебора</a:t>
            </a:r>
            <a:endParaRPr sz="900" dirty="0">
              <a:latin typeface="Arial MT"/>
              <a:cs typeface="Arial MT"/>
            </a:endParaRPr>
          </a:p>
          <a:p>
            <a:pPr marL="127000" marR="129539" indent="-114300">
              <a:lnSpc>
                <a:spcPts val="1000"/>
              </a:lnSpc>
              <a:spcBef>
                <a:spcPts val="900"/>
              </a:spcBef>
              <a:buClr>
                <a:srgbClr val="49AA4D"/>
              </a:buClr>
              <a:buChar char="•"/>
              <a:tabLst>
                <a:tab pos="127000" algn="l"/>
              </a:tabLst>
            </a:pPr>
            <a:r>
              <a:rPr lang="ru-RU" sz="900" spc="-20" dirty="0">
                <a:solidFill>
                  <a:srgbClr val="474747"/>
                </a:solidFill>
                <a:latin typeface="Arial MT"/>
              </a:rPr>
              <a:t>Сообщения об активности IDS — отображают атаки, выявленные функциями Cisco </a:t>
            </a:r>
            <a:r>
              <a:rPr lang="ru-RU" sz="900" spc="-20" dirty="0" err="1">
                <a:solidFill>
                  <a:srgbClr val="474747"/>
                </a:solidFill>
                <a:latin typeface="Arial MT"/>
              </a:rPr>
              <a:t>Intrusion</a:t>
            </a:r>
            <a:r>
              <a:rPr lang="ru-RU" sz="900" spc="-20" dirty="0">
                <a:solidFill>
                  <a:srgbClr val="474747"/>
                </a:solidFill>
                <a:latin typeface="Arial MT"/>
              </a:rPr>
              <a:t> </a:t>
            </a:r>
            <a:r>
              <a:rPr lang="ru-RU" sz="900" spc="-20" dirty="0" err="1">
                <a:solidFill>
                  <a:srgbClr val="474747"/>
                </a:solidFill>
                <a:latin typeface="Arial MT"/>
              </a:rPr>
              <a:t>Detection</a:t>
            </a:r>
            <a:endParaRPr sz="900" spc="-20" dirty="0">
              <a:solidFill>
                <a:srgbClr val="474747"/>
              </a:solidFill>
              <a:latin typeface="Arial MT"/>
            </a:endParaRPr>
          </a:p>
          <a:p>
            <a:pPr marL="127000" marR="141605" indent="-114300">
              <a:lnSpc>
                <a:spcPts val="1000"/>
              </a:lnSpc>
              <a:spcBef>
                <a:spcPts val="900"/>
              </a:spcBef>
              <a:buClr>
                <a:srgbClr val="49AA4D"/>
              </a:buClr>
              <a:buChar char="•"/>
              <a:tabLst>
                <a:tab pos="127000" algn="l"/>
              </a:tabLst>
            </a:pPr>
            <a:r>
              <a:rPr lang="ru-RU" sz="900" spc="-15" dirty="0">
                <a:solidFill>
                  <a:srgbClr val="474747"/>
                </a:solidFill>
                <a:latin typeface="Arial MT"/>
                <a:cs typeface="Arial MT"/>
              </a:rPr>
              <a:t>Аутентификация пользователей и использование команд — позволяют просматривать и проверять изменения политики брандмауэра</a:t>
            </a:r>
            <a:endParaRPr sz="900" dirty="0">
              <a:latin typeface="Arial MT"/>
              <a:cs typeface="Arial MT"/>
            </a:endParaRPr>
          </a:p>
        </p:txBody>
      </p:sp>
      <p:sp>
        <p:nvSpPr>
          <p:cNvPr id="79" name="object 21"/>
          <p:cNvSpPr txBox="1"/>
          <p:nvPr/>
        </p:nvSpPr>
        <p:spPr>
          <a:xfrm>
            <a:off x="4762427" y="2303075"/>
            <a:ext cx="2804750" cy="538609"/>
          </a:xfrm>
          <a:prstGeom prst="rect">
            <a:avLst/>
          </a:prstGeom>
        </p:spPr>
        <p:txBody>
          <a:bodyPr vert="horz" wrap="square" lIns="0" tIns="25400" rIns="0" bIns="0" rtlCol="0">
            <a:spAutoFit/>
          </a:bodyPr>
          <a:lstStyle/>
          <a:p>
            <a:pPr marL="127000" marR="5080" indent="-114300" algn="just">
              <a:lnSpc>
                <a:spcPts val="1000"/>
              </a:lnSpc>
              <a:spcBef>
                <a:spcPts val="200"/>
              </a:spcBef>
              <a:buClr>
                <a:srgbClr val="49AA4D"/>
              </a:buClr>
              <a:buChar char="•"/>
              <a:tabLst>
                <a:tab pos="127000" algn="l"/>
              </a:tabLst>
            </a:pPr>
            <a:r>
              <a:rPr lang="ru-RU" sz="900" spc="-10" dirty="0">
                <a:solidFill>
                  <a:srgbClr val="474747"/>
                </a:solidFill>
                <a:latin typeface="Arial MT"/>
                <a:cs typeface="Arial MT"/>
              </a:rPr>
              <a:t>Использование пропускной способности — показывает соединения по продолжительности и объему трафика — выбросы могут быть интересны для изучения</a:t>
            </a:r>
            <a:endParaRPr sz="900" dirty="0">
              <a:latin typeface="Arial MT"/>
              <a:cs typeface="Arial MT"/>
            </a:endParaRPr>
          </a:p>
        </p:txBody>
      </p:sp>
      <p:sp>
        <p:nvSpPr>
          <p:cNvPr id="80" name="object 22"/>
          <p:cNvSpPr txBox="1"/>
          <p:nvPr/>
        </p:nvSpPr>
        <p:spPr>
          <a:xfrm>
            <a:off x="4762427" y="2832380"/>
            <a:ext cx="2980945" cy="538609"/>
          </a:xfrm>
          <a:prstGeom prst="rect">
            <a:avLst/>
          </a:prstGeom>
        </p:spPr>
        <p:txBody>
          <a:bodyPr vert="horz" wrap="square" lIns="0" tIns="25400" rIns="0" bIns="0" rtlCol="0">
            <a:spAutoFit/>
          </a:bodyPr>
          <a:lstStyle/>
          <a:p>
            <a:pPr marL="127000" marR="5080" indent="-114300">
              <a:lnSpc>
                <a:spcPts val="1000"/>
              </a:lnSpc>
              <a:spcBef>
                <a:spcPts val="200"/>
              </a:spcBef>
              <a:buClr>
                <a:srgbClr val="49AA4D"/>
              </a:buClr>
              <a:buChar char="•"/>
              <a:tabLst>
                <a:tab pos="127000" algn="l"/>
              </a:tabLst>
            </a:pPr>
            <a:r>
              <a:rPr lang="ru-RU" sz="900" spc="-15" dirty="0">
                <a:solidFill>
                  <a:srgbClr val="474747"/>
                </a:solidFill>
                <a:latin typeface="Arial MT"/>
                <a:cs typeface="Arial MT"/>
              </a:rPr>
              <a:t>Сообщения об использовании протоколов — показывают протоколы и номера портов — могут указывать на необычные или небезопасные протоколы, используемые в сети</a:t>
            </a:r>
            <a:endParaRPr sz="900" dirty="0">
              <a:latin typeface="Arial MT"/>
              <a:cs typeface="Arial MT"/>
            </a:endParaRPr>
          </a:p>
        </p:txBody>
      </p:sp>
      <p:sp>
        <p:nvSpPr>
          <p:cNvPr id="81" name="object 23"/>
          <p:cNvSpPr txBox="1"/>
          <p:nvPr/>
        </p:nvSpPr>
        <p:spPr>
          <a:xfrm>
            <a:off x="4756712" y="3380877"/>
            <a:ext cx="2892470" cy="406676"/>
          </a:xfrm>
          <a:prstGeom prst="rect">
            <a:avLst/>
          </a:prstGeom>
        </p:spPr>
        <p:txBody>
          <a:bodyPr vert="horz" wrap="square" lIns="0" tIns="25400" rIns="0" bIns="0" rtlCol="0">
            <a:spAutoFit/>
          </a:bodyPr>
          <a:lstStyle/>
          <a:p>
            <a:pPr marL="126364" marR="5080" indent="-114300">
              <a:lnSpc>
                <a:spcPts val="1000"/>
              </a:lnSpc>
              <a:spcBef>
                <a:spcPts val="200"/>
              </a:spcBef>
              <a:buClr>
                <a:srgbClr val="49AA4D"/>
              </a:buClr>
              <a:buChar char="•"/>
              <a:tabLst>
                <a:tab pos="127000" algn="l"/>
              </a:tabLst>
            </a:pPr>
            <a:r>
              <a:rPr lang="ru-RU" sz="900" spc="-15" dirty="0">
                <a:solidFill>
                  <a:srgbClr val="474747"/>
                </a:solidFill>
                <a:latin typeface="Arial MT"/>
              </a:rPr>
              <a:t>Подключения NAT или PAT — проверьте, получаете ли вы отчет о вредоносной активности внутри вашей сети</a:t>
            </a:r>
            <a:endParaRPr sz="900" spc="-15" dirty="0">
              <a:solidFill>
                <a:srgbClr val="474747"/>
              </a:solidFill>
              <a:latin typeface="Arial MT"/>
            </a:endParaRPr>
          </a:p>
        </p:txBody>
      </p:sp>
      <p:sp>
        <p:nvSpPr>
          <p:cNvPr id="82" name="object 24"/>
          <p:cNvSpPr txBox="1"/>
          <p:nvPr/>
        </p:nvSpPr>
        <p:spPr>
          <a:xfrm>
            <a:off x="4769457" y="3782596"/>
            <a:ext cx="2970150" cy="1087477"/>
          </a:xfrm>
          <a:prstGeom prst="rect">
            <a:avLst/>
          </a:prstGeom>
        </p:spPr>
        <p:txBody>
          <a:bodyPr vert="horz" wrap="square" lIns="0" tIns="12700" rIns="0" bIns="0" rtlCol="0">
            <a:spAutoFit/>
          </a:bodyPr>
          <a:lstStyle/>
          <a:p>
            <a:pPr marL="12700">
              <a:lnSpc>
                <a:spcPct val="100000"/>
              </a:lnSpc>
              <a:spcBef>
                <a:spcPts val="100"/>
              </a:spcBef>
            </a:pPr>
            <a:r>
              <a:rPr lang="ru-RU" sz="1400" spc="-15" dirty="0">
                <a:solidFill>
                  <a:srgbClr val="474F58"/>
                </a:solidFill>
                <a:latin typeface="Trebuchet MS"/>
                <a:cs typeface="Trebuchet MS"/>
              </a:rPr>
              <a:t>Регистрация контрольной точки</a:t>
            </a:r>
            <a:endParaRPr sz="1400" dirty="0">
              <a:latin typeface="Trebuchet MS"/>
              <a:cs typeface="Trebuchet MS"/>
            </a:endParaRPr>
          </a:p>
          <a:p>
            <a:pPr marL="12700" marR="5080">
              <a:lnSpc>
                <a:spcPct val="111100"/>
              </a:lnSpc>
              <a:spcBef>
                <a:spcPts val="800"/>
              </a:spcBef>
            </a:pPr>
            <a:r>
              <a:rPr lang="ru-RU" sz="900" spc="-45" dirty="0">
                <a:solidFill>
                  <a:srgbClr val="474F58"/>
                </a:solidFill>
                <a:latin typeface="Arial MT"/>
                <a:cs typeface="Arial MT"/>
              </a:rPr>
              <a:t>Маршрутизаторы Check Point могут сохранять журналы в формате </a:t>
            </a:r>
            <a:r>
              <a:rPr lang="ru-RU" sz="900" spc="-45" dirty="0" err="1">
                <a:solidFill>
                  <a:srgbClr val="474F58"/>
                </a:solidFill>
                <a:latin typeface="Arial MT"/>
                <a:cs typeface="Arial MT"/>
              </a:rPr>
              <a:t>Syslog</a:t>
            </a:r>
            <a:r>
              <a:rPr lang="ru-RU" sz="900" spc="-45" dirty="0">
                <a:solidFill>
                  <a:srgbClr val="474F58"/>
                </a:solidFill>
                <a:latin typeface="Arial MT"/>
                <a:cs typeface="Arial MT"/>
              </a:rPr>
              <a:t>, а также позволяют просматривать журналы через интерфейс администратора. Маршрутизаторы Check Point ведут журнал безопасности, в котором сохраняются события, имеющие значение для безопасности</a:t>
            </a:r>
            <a:r>
              <a:rPr sz="900" spc="-15" dirty="0">
                <a:solidFill>
                  <a:srgbClr val="474F58"/>
                </a:solidFill>
                <a:latin typeface="Arial MT"/>
                <a:cs typeface="Arial MT"/>
              </a:rPr>
              <a:t>.</a:t>
            </a:r>
            <a:endParaRPr sz="900" dirty="0">
              <a:latin typeface="Arial MT"/>
              <a:cs typeface="Arial MT"/>
            </a:endParaRPr>
          </a:p>
        </p:txBody>
      </p:sp>
      <p:sp>
        <p:nvSpPr>
          <p:cNvPr id="83" name="object 25"/>
          <p:cNvSpPr txBox="1"/>
          <p:nvPr/>
        </p:nvSpPr>
        <p:spPr>
          <a:xfrm>
            <a:off x="4769457" y="4883790"/>
            <a:ext cx="2970150" cy="289823"/>
          </a:xfrm>
          <a:prstGeom prst="rect">
            <a:avLst/>
          </a:prstGeom>
        </p:spPr>
        <p:txBody>
          <a:bodyPr vert="horz" wrap="square" lIns="0" tIns="12700" rIns="0" bIns="0" rtlCol="0">
            <a:spAutoFit/>
          </a:bodyPr>
          <a:lstStyle/>
          <a:p>
            <a:pPr marL="12700">
              <a:lnSpc>
                <a:spcPct val="100000"/>
              </a:lnSpc>
              <a:spcBef>
                <a:spcPts val="100"/>
              </a:spcBef>
            </a:pPr>
            <a:r>
              <a:rPr lang="ru-RU" sz="900" b="1" spc="-15" dirty="0">
                <a:solidFill>
                  <a:srgbClr val="474F58"/>
                </a:solidFill>
                <a:latin typeface="Trebuchet MS"/>
                <a:cs typeface="Trebuchet MS"/>
              </a:rPr>
              <a:t>Категории событий, сохраняемых в журнале безопасности:</a:t>
            </a:r>
            <a:endParaRPr sz="900" dirty="0">
              <a:latin typeface="Trebuchet MS"/>
              <a:cs typeface="Trebuchet MS"/>
            </a:endParaRPr>
          </a:p>
        </p:txBody>
      </p:sp>
      <p:sp>
        <p:nvSpPr>
          <p:cNvPr id="84" name="object 26"/>
          <p:cNvSpPr txBox="1"/>
          <p:nvPr/>
        </p:nvSpPr>
        <p:spPr>
          <a:xfrm>
            <a:off x="4768220" y="5195386"/>
            <a:ext cx="1331308" cy="135935"/>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Char char="•"/>
              <a:tabLst>
                <a:tab pos="127000" algn="l"/>
              </a:tabLst>
            </a:pPr>
            <a:r>
              <a:rPr lang="ru-RU" sz="800" spc="-25" dirty="0">
                <a:solidFill>
                  <a:srgbClr val="474747"/>
                </a:solidFill>
                <a:latin typeface="Arial MT"/>
                <a:cs typeface="Arial MT"/>
              </a:rPr>
              <a:t>Соединение принято</a:t>
            </a:r>
            <a:endParaRPr sz="800" dirty="0">
              <a:latin typeface="Arial MT"/>
              <a:cs typeface="Arial MT"/>
            </a:endParaRPr>
          </a:p>
        </p:txBody>
      </p:sp>
      <p:sp>
        <p:nvSpPr>
          <p:cNvPr id="85" name="object 27"/>
          <p:cNvSpPr txBox="1"/>
          <p:nvPr/>
        </p:nvSpPr>
        <p:spPr>
          <a:xfrm>
            <a:off x="4756712" y="5411537"/>
            <a:ext cx="1501884" cy="135935"/>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Char char="•"/>
              <a:tabLst>
                <a:tab pos="127000" algn="l"/>
              </a:tabLst>
            </a:pPr>
            <a:r>
              <a:rPr lang="ru-RU" sz="800" spc="-25" dirty="0">
                <a:solidFill>
                  <a:srgbClr val="474747"/>
                </a:solidFill>
                <a:latin typeface="Arial MT"/>
                <a:cs typeface="Arial MT"/>
              </a:rPr>
              <a:t>Соединение расшифровано</a:t>
            </a:r>
            <a:endParaRPr sz="800" dirty="0">
              <a:latin typeface="Arial MT"/>
              <a:cs typeface="Arial MT"/>
            </a:endParaRPr>
          </a:p>
        </p:txBody>
      </p:sp>
      <p:sp>
        <p:nvSpPr>
          <p:cNvPr id="86" name="object 28"/>
          <p:cNvSpPr txBox="1"/>
          <p:nvPr/>
        </p:nvSpPr>
        <p:spPr>
          <a:xfrm>
            <a:off x="4762426" y="5619496"/>
            <a:ext cx="1393445" cy="135935"/>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Char char="•"/>
              <a:tabLst>
                <a:tab pos="127000" algn="l"/>
              </a:tabLst>
            </a:pPr>
            <a:r>
              <a:rPr lang="ru-RU" sz="800" spc="-25" dirty="0">
                <a:solidFill>
                  <a:srgbClr val="474747"/>
                </a:solidFill>
                <a:latin typeface="Arial MT"/>
                <a:cs typeface="Arial MT"/>
              </a:rPr>
              <a:t>Соединение разорвано</a:t>
            </a:r>
            <a:endParaRPr sz="800" dirty="0">
              <a:latin typeface="Arial MT"/>
              <a:cs typeface="Arial MT"/>
            </a:endParaRPr>
          </a:p>
        </p:txBody>
      </p:sp>
      <p:sp>
        <p:nvSpPr>
          <p:cNvPr id="87" name="object 29"/>
          <p:cNvSpPr txBox="1"/>
          <p:nvPr/>
        </p:nvSpPr>
        <p:spPr>
          <a:xfrm>
            <a:off x="4762426" y="5840482"/>
            <a:ext cx="1393445" cy="135935"/>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Char char="•"/>
              <a:tabLst>
                <a:tab pos="127000" algn="l"/>
              </a:tabLst>
            </a:pPr>
            <a:r>
              <a:rPr lang="ru-RU" sz="800" spc="-25" dirty="0">
                <a:solidFill>
                  <a:srgbClr val="474747"/>
                </a:solidFill>
                <a:latin typeface="Arial MT"/>
                <a:cs typeface="Arial MT"/>
              </a:rPr>
              <a:t>Соединение зашифровано</a:t>
            </a:r>
            <a:endParaRPr sz="800" dirty="0">
              <a:latin typeface="Arial MT"/>
              <a:cs typeface="Arial MT"/>
            </a:endParaRPr>
          </a:p>
        </p:txBody>
      </p:sp>
      <p:sp>
        <p:nvSpPr>
          <p:cNvPr id="88" name="object 30"/>
          <p:cNvSpPr txBox="1"/>
          <p:nvPr/>
        </p:nvSpPr>
        <p:spPr>
          <a:xfrm>
            <a:off x="4762426" y="6081782"/>
            <a:ext cx="1317245" cy="135935"/>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Char char="•"/>
              <a:tabLst>
                <a:tab pos="127000" algn="l"/>
              </a:tabLst>
            </a:pPr>
            <a:r>
              <a:rPr lang="ru-RU" sz="800" spc="-25" dirty="0">
                <a:solidFill>
                  <a:srgbClr val="474747"/>
                </a:solidFill>
                <a:latin typeface="Arial MT"/>
                <a:cs typeface="Arial MT"/>
              </a:rPr>
              <a:t>Соединение отклонено</a:t>
            </a:r>
            <a:endParaRPr sz="800" dirty="0">
              <a:latin typeface="Arial MT"/>
              <a:cs typeface="Arial MT"/>
            </a:endParaRPr>
          </a:p>
        </p:txBody>
      </p:sp>
      <p:sp>
        <p:nvSpPr>
          <p:cNvPr id="89" name="object 31"/>
          <p:cNvSpPr txBox="1"/>
          <p:nvPr/>
        </p:nvSpPr>
        <p:spPr>
          <a:xfrm>
            <a:off x="7743372" y="2306732"/>
            <a:ext cx="3136900" cy="383182"/>
          </a:xfrm>
          <a:prstGeom prst="rect">
            <a:avLst/>
          </a:prstGeom>
        </p:spPr>
        <p:txBody>
          <a:bodyPr vert="horz" wrap="square" lIns="0" tIns="7620" rIns="0" bIns="0" rtlCol="0">
            <a:spAutoFit/>
          </a:bodyPr>
          <a:lstStyle/>
          <a:p>
            <a:pPr marL="127000" marR="5080" indent="-114300">
              <a:lnSpc>
                <a:spcPct val="104200"/>
              </a:lnSpc>
              <a:spcBef>
                <a:spcPts val="60"/>
              </a:spcBef>
              <a:buClr>
                <a:srgbClr val="49AA4D"/>
              </a:buClr>
              <a:buChar char="•"/>
              <a:tabLst>
                <a:tab pos="127000" algn="l"/>
              </a:tabLst>
            </a:pPr>
            <a:r>
              <a:rPr lang="ru-RU" sz="800" spc="-25" dirty="0">
                <a:solidFill>
                  <a:srgbClr val="474747"/>
                </a:solidFill>
                <a:latin typeface="Arial MT"/>
                <a:cs typeface="Arial MT"/>
              </a:rPr>
              <a:t>Соединение отслеживается — событие безопасности отслеживалось, но не блокировалось в соответствии с текущей политикой брандмауэра</a:t>
            </a:r>
            <a:endParaRPr sz="800" dirty="0">
              <a:latin typeface="Arial MT"/>
              <a:cs typeface="Arial MT"/>
            </a:endParaRPr>
          </a:p>
        </p:txBody>
      </p:sp>
      <p:sp>
        <p:nvSpPr>
          <p:cNvPr id="90" name="object 32"/>
          <p:cNvSpPr txBox="1"/>
          <p:nvPr/>
        </p:nvSpPr>
        <p:spPr>
          <a:xfrm>
            <a:off x="7743372" y="2675033"/>
            <a:ext cx="3060700" cy="259045"/>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Char char="•"/>
              <a:tabLst>
                <a:tab pos="127000" algn="l"/>
              </a:tabLst>
            </a:pPr>
            <a:r>
              <a:rPr lang="ru-RU" sz="800" spc="-25" dirty="0">
                <a:solidFill>
                  <a:srgbClr val="474747"/>
                </a:solidFill>
                <a:latin typeface="Arial MT"/>
              </a:rPr>
              <a:t>URL-адрес разрешен — URL-адрес разрешен для доступа внутренним пользователям</a:t>
            </a:r>
            <a:endParaRPr sz="800" dirty="0">
              <a:latin typeface="Arial MT"/>
              <a:cs typeface="Arial MT"/>
            </a:endParaRPr>
          </a:p>
        </p:txBody>
      </p:sp>
      <p:sp>
        <p:nvSpPr>
          <p:cNvPr id="91" name="object 33"/>
          <p:cNvSpPr txBox="1"/>
          <p:nvPr/>
        </p:nvSpPr>
        <p:spPr>
          <a:xfrm>
            <a:off x="7739607" y="2956582"/>
            <a:ext cx="3131776" cy="259045"/>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Char char="•"/>
              <a:tabLst>
                <a:tab pos="127000" algn="l"/>
              </a:tabLst>
            </a:pPr>
            <a:r>
              <a:rPr lang="ru-RU" sz="800" spc="-25" dirty="0">
                <a:solidFill>
                  <a:srgbClr val="474747"/>
                </a:solidFill>
                <a:latin typeface="Arial MT"/>
              </a:rPr>
              <a:t>URL-адрес отфильтрован: URL-адрес запрещен для доступа внутренним пользователям</a:t>
            </a:r>
            <a:endParaRPr sz="800" spc="-25" dirty="0">
              <a:solidFill>
                <a:srgbClr val="474747"/>
              </a:solidFill>
              <a:latin typeface="Arial MT"/>
            </a:endParaRPr>
          </a:p>
        </p:txBody>
      </p:sp>
      <p:sp>
        <p:nvSpPr>
          <p:cNvPr id="92" name="object 34"/>
          <p:cNvSpPr txBox="1"/>
          <p:nvPr/>
        </p:nvSpPr>
        <p:spPr>
          <a:xfrm>
            <a:off x="7739607" y="3225825"/>
            <a:ext cx="3131776" cy="135935"/>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Char char="•"/>
              <a:tabLst>
                <a:tab pos="127000" algn="l"/>
              </a:tabLst>
            </a:pPr>
            <a:r>
              <a:rPr lang="ru-RU" sz="800" spc="-5" dirty="0">
                <a:solidFill>
                  <a:srgbClr val="474747"/>
                </a:solidFill>
                <a:latin typeface="Arial MT"/>
                <a:cs typeface="Arial MT"/>
              </a:rPr>
              <a:t>Обнаружен вирус — вирус обнаружен в электронном письме</a:t>
            </a:r>
            <a:endParaRPr sz="800" dirty="0">
              <a:latin typeface="Arial MT"/>
              <a:cs typeface="Arial MT"/>
            </a:endParaRPr>
          </a:p>
        </p:txBody>
      </p:sp>
      <p:sp>
        <p:nvSpPr>
          <p:cNvPr id="93" name="object 35"/>
          <p:cNvSpPr txBox="1"/>
          <p:nvPr/>
        </p:nvSpPr>
        <p:spPr>
          <a:xfrm>
            <a:off x="7739607" y="3373993"/>
            <a:ext cx="3136900" cy="259045"/>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Char char="•"/>
              <a:tabLst>
                <a:tab pos="127000" algn="l"/>
              </a:tabLst>
            </a:pPr>
            <a:r>
              <a:rPr lang="ru-RU" sz="800" spc="-10" dirty="0">
                <a:solidFill>
                  <a:srgbClr val="474747"/>
                </a:solidFill>
                <a:latin typeface="Arial MT"/>
                <a:cs typeface="Arial MT"/>
              </a:rPr>
              <a:t>Потенциальный спам помечен — электронное письмо помечено как потенциальный спам</a:t>
            </a:r>
            <a:endParaRPr sz="800" dirty="0">
              <a:latin typeface="Arial MT"/>
              <a:cs typeface="Arial MT"/>
            </a:endParaRPr>
          </a:p>
        </p:txBody>
      </p:sp>
      <p:sp>
        <p:nvSpPr>
          <p:cNvPr id="94" name="object 36"/>
          <p:cNvSpPr txBox="1"/>
          <p:nvPr/>
        </p:nvSpPr>
        <p:spPr>
          <a:xfrm>
            <a:off x="7743371" y="3640233"/>
            <a:ext cx="3280155" cy="259045"/>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Char char="•"/>
              <a:tabLst>
                <a:tab pos="127000" algn="l"/>
              </a:tabLst>
            </a:pPr>
            <a:r>
              <a:rPr lang="ru-RU" sz="800" spc="-10" dirty="0">
                <a:solidFill>
                  <a:srgbClr val="474747"/>
                </a:solidFill>
                <a:latin typeface="Arial MT"/>
                <a:cs typeface="Arial MT"/>
              </a:rPr>
              <a:t>Обнаружен потенциальный спам — электронное письмо отклонено как потенциальный спам</a:t>
            </a:r>
            <a:endParaRPr sz="800" dirty="0">
              <a:latin typeface="Arial MT"/>
              <a:cs typeface="Arial MT"/>
            </a:endParaRPr>
          </a:p>
        </p:txBody>
      </p:sp>
      <p:sp>
        <p:nvSpPr>
          <p:cNvPr id="95" name="object 37"/>
          <p:cNvSpPr txBox="1"/>
          <p:nvPr/>
        </p:nvSpPr>
        <p:spPr>
          <a:xfrm>
            <a:off x="7739607" y="4246905"/>
            <a:ext cx="3369265" cy="259045"/>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Char char="•"/>
              <a:tabLst>
                <a:tab pos="127000" algn="l"/>
              </a:tabLst>
            </a:pPr>
            <a:r>
              <a:rPr lang="ru-RU" sz="800" spc="-10" dirty="0">
                <a:solidFill>
                  <a:srgbClr val="474747"/>
                </a:solidFill>
                <a:latin typeface="Arial MT"/>
                <a:cs typeface="Arial MT"/>
              </a:rPr>
              <a:t>Почта разрешена — зарегистрирована электронная почта, не являющаяся спамом</a:t>
            </a:r>
            <a:endParaRPr sz="800" dirty="0">
              <a:latin typeface="Arial MT"/>
              <a:cs typeface="Arial MT"/>
            </a:endParaRPr>
          </a:p>
        </p:txBody>
      </p:sp>
      <p:sp>
        <p:nvSpPr>
          <p:cNvPr id="96" name="object 38"/>
          <p:cNvSpPr txBox="1"/>
          <p:nvPr/>
        </p:nvSpPr>
        <p:spPr>
          <a:xfrm>
            <a:off x="7744776" y="4162509"/>
            <a:ext cx="2685281" cy="135935"/>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Char char="•"/>
              <a:tabLst>
                <a:tab pos="127000" algn="l"/>
              </a:tabLst>
            </a:pPr>
            <a:r>
              <a:rPr lang="ru-RU" sz="800" spc="-10" dirty="0">
                <a:solidFill>
                  <a:srgbClr val="474747"/>
                </a:solidFill>
                <a:latin typeface="Arial MT"/>
              </a:rPr>
              <a:t>Антивирус </a:t>
            </a:r>
            <a:r>
              <a:rPr lang="en-US" sz="800" spc="-10" dirty="0" err="1">
                <a:solidFill>
                  <a:srgbClr val="474747"/>
                </a:solidFill>
                <a:latin typeface="Arial MT"/>
              </a:rPr>
              <a:t>VStream</a:t>
            </a:r>
            <a:r>
              <a:rPr lang="en-US" sz="800" spc="-10" dirty="0">
                <a:solidFill>
                  <a:srgbClr val="474747"/>
                </a:solidFill>
                <a:latin typeface="Arial MT"/>
              </a:rPr>
              <a:t> </a:t>
            </a:r>
            <a:r>
              <a:rPr lang="ru-RU" sz="800" spc="-10" dirty="0">
                <a:solidFill>
                  <a:srgbClr val="474747"/>
                </a:solidFill>
                <a:latin typeface="Arial MT"/>
              </a:rPr>
              <a:t>заблокировал соединение</a:t>
            </a:r>
            <a:endParaRPr sz="800" spc="-10" dirty="0">
              <a:solidFill>
                <a:srgbClr val="474747"/>
              </a:solidFill>
              <a:latin typeface="Arial MT"/>
            </a:endParaRPr>
          </a:p>
        </p:txBody>
      </p:sp>
      <p:sp>
        <p:nvSpPr>
          <p:cNvPr id="97" name="object 39"/>
          <p:cNvSpPr txBox="1"/>
          <p:nvPr/>
        </p:nvSpPr>
        <p:spPr>
          <a:xfrm>
            <a:off x="7743372" y="4859383"/>
            <a:ext cx="3365500" cy="151323"/>
          </a:xfrm>
          <a:prstGeom prst="rect">
            <a:avLst/>
          </a:prstGeom>
        </p:spPr>
        <p:txBody>
          <a:bodyPr vert="horz" wrap="square" lIns="0" tIns="12700" rIns="0" bIns="0" rtlCol="0">
            <a:spAutoFit/>
          </a:bodyPr>
          <a:lstStyle/>
          <a:p>
            <a:pPr marL="12700">
              <a:lnSpc>
                <a:spcPct val="100000"/>
              </a:lnSpc>
              <a:spcBef>
                <a:spcPts val="100"/>
              </a:spcBef>
            </a:pPr>
            <a:r>
              <a:rPr lang="ru-RU" sz="900" b="1" spc="-25" dirty="0">
                <a:solidFill>
                  <a:srgbClr val="474F58"/>
                </a:solidFill>
                <a:latin typeface="Trebuchet MS"/>
                <a:cs typeface="Trebuchet MS"/>
              </a:rPr>
              <a:t>Уровни серьезности в журнале безопасности Check Point</a:t>
            </a:r>
            <a:r>
              <a:rPr lang="en-US" sz="900" b="1" spc="-20" dirty="0">
                <a:solidFill>
                  <a:srgbClr val="474F58"/>
                </a:solidFill>
                <a:latin typeface="Trebuchet MS"/>
                <a:cs typeface="Trebuchet MS"/>
              </a:rPr>
              <a:t>:</a:t>
            </a:r>
            <a:endParaRPr lang="en-US" sz="900" dirty="0">
              <a:latin typeface="Trebuchet MS"/>
              <a:cs typeface="Trebuchet MS"/>
            </a:endParaRPr>
          </a:p>
        </p:txBody>
      </p:sp>
      <p:sp>
        <p:nvSpPr>
          <p:cNvPr id="98" name="object 40"/>
          <p:cNvSpPr txBox="1"/>
          <p:nvPr/>
        </p:nvSpPr>
        <p:spPr>
          <a:xfrm>
            <a:off x="7743372" y="5138734"/>
            <a:ext cx="3365500" cy="414988"/>
          </a:xfrm>
          <a:prstGeom prst="rect">
            <a:avLst/>
          </a:prstGeom>
        </p:spPr>
        <p:txBody>
          <a:bodyPr vert="horz" wrap="square" lIns="0" tIns="25400" rIns="0" bIns="0" rtlCol="0">
            <a:spAutoFit/>
          </a:bodyPr>
          <a:lstStyle/>
          <a:p>
            <a:pPr marL="127000" marR="5080" indent="-114300">
              <a:lnSpc>
                <a:spcPts val="1000"/>
              </a:lnSpc>
              <a:spcBef>
                <a:spcPts val="200"/>
              </a:spcBef>
              <a:buClr>
                <a:srgbClr val="49AA4D"/>
              </a:buClr>
              <a:buChar char="•"/>
              <a:tabLst>
                <a:tab pos="127000" algn="l"/>
              </a:tabLst>
            </a:pPr>
            <a:r>
              <a:rPr lang="ru-RU" sz="900" spc="-35" dirty="0">
                <a:solidFill>
                  <a:srgbClr val="474747"/>
                </a:solidFill>
                <a:latin typeface="Arial MT"/>
                <a:cs typeface="Arial MT"/>
              </a:rPr>
              <a:t>Красный — попытки подключения блокируются межсетевым экраном, политикой безопасности, загруженной из сервисного центра, или пользовательскими правилами</a:t>
            </a:r>
            <a:endParaRPr sz="900" dirty="0">
              <a:latin typeface="Arial MT"/>
              <a:cs typeface="Arial MT"/>
            </a:endParaRPr>
          </a:p>
        </p:txBody>
      </p:sp>
      <p:sp>
        <p:nvSpPr>
          <p:cNvPr id="99" name="object 41"/>
          <p:cNvSpPr txBox="1"/>
          <p:nvPr/>
        </p:nvSpPr>
        <p:spPr>
          <a:xfrm>
            <a:off x="7743372" y="5633993"/>
            <a:ext cx="3365500" cy="282129"/>
          </a:xfrm>
          <a:prstGeom prst="rect">
            <a:avLst/>
          </a:prstGeom>
        </p:spPr>
        <p:txBody>
          <a:bodyPr vert="horz" wrap="square" lIns="0" tIns="25400" rIns="0" bIns="0" rtlCol="0">
            <a:spAutoFit/>
          </a:bodyPr>
          <a:lstStyle/>
          <a:p>
            <a:pPr marL="127000" marR="5080" indent="-114300">
              <a:lnSpc>
                <a:spcPts val="1000"/>
              </a:lnSpc>
              <a:spcBef>
                <a:spcPts val="200"/>
              </a:spcBef>
              <a:buClr>
                <a:srgbClr val="49AA4D"/>
              </a:buClr>
              <a:buChar char="•"/>
              <a:tabLst>
                <a:tab pos="127000" algn="l"/>
              </a:tabLst>
            </a:pPr>
            <a:r>
              <a:rPr lang="ru-RU" sz="900" spc="-20" dirty="0">
                <a:solidFill>
                  <a:srgbClr val="474747"/>
                </a:solidFill>
                <a:latin typeface="Arial MT"/>
                <a:cs typeface="Arial MT"/>
              </a:rPr>
              <a:t>Оранжевый — трафик обнаружен как подозрительный, но принят брандмауэром</a:t>
            </a:r>
            <a:endParaRPr sz="900" dirty="0">
              <a:latin typeface="Arial MT"/>
              <a:cs typeface="Arial MT"/>
            </a:endParaRPr>
          </a:p>
        </p:txBody>
      </p:sp>
      <p:sp>
        <p:nvSpPr>
          <p:cNvPr id="100" name="object 42"/>
          <p:cNvSpPr txBox="1"/>
          <p:nvPr/>
        </p:nvSpPr>
        <p:spPr>
          <a:xfrm>
            <a:off x="7739607" y="6060520"/>
            <a:ext cx="2832100" cy="151323"/>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Char char="•"/>
              <a:tabLst>
                <a:tab pos="127000" algn="l"/>
              </a:tabLst>
            </a:pPr>
            <a:r>
              <a:rPr lang="ru-RU" sz="900" spc="-20" dirty="0">
                <a:solidFill>
                  <a:srgbClr val="474747"/>
                </a:solidFill>
                <a:latin typeface="Arial MT"/>
                <a:cs typeface="Arial MT"/>
              </a:rPr>
              <a:t>Зеленый — трафик принимается брандмауэром</a:t>
            </a:r>
            <a:endParaRPr sz="900" dirty="0">
              <a:latin typeface="Arial MT"/>
              <a:cs typeface="Arial MT"/>
            </a:endParaRPr>
          </a:p>
        </p:txBody>
      </p:sp>
    </p:spTree>
    <p:extLst>
      <p:ext uri="{BB962C8B-B14F-4D97-AF65-F5344CB8AC3E}">
        <p14:creationId xmlns:p14="http://schemas.microsoft.com/office/powerpoint/2010/main" val="1097541996"/>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820160" cy="552240"/>
          </a:xfrm>
          <a:prstGeom prst="rect">
            <a:avLst/>
          </a:prstGeom>
          <a:noFill/>
          <a:ln w="0">
            <a:noFill/>
          </a:ln>
        </p:spPr>
        <p:txBody>
          <a:bodyPr lIns="0" tIns="0" rIns="0" bIns="0" anchor="t">
            <a:noAutofit/>
          </a:bodyPr>
          <a:lstStyle/>
          <a:p>
            <a:pPr>
              <a:lnSpc>
                <a:spcPct val="100000"/>
              </a:lnSpc>
            </a:pPr>
            <a:r>
              <a:rPr lang="en-US" sz="3200" spc="-1" dirty="0" smtClean="0">
                <a:solidFill>
                  <a:srgbClr val="2369B0"/>
                </a:solidFill>
                <a:latin typeface="Times New Roman"/>
              </a:rPr>
              <a:t>UEBA</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31" name="object 17"/>
          <p:cNvSpPr txBox="1"/>
          <p:nvPr/>
        </p:nvSpPr>
        <p:spPr>
          <a:xfrm>
            <a:off x="673100" y="1054101"/>
            <a:ext cx="10451980" cy="1172052"/>
          </a:xfrm>
          <a:prstGeom prst="rect">
            <a:avLst/>
          </a:prstGeom>
        </p:spPr>
        <p:txBody>
          <a:bodyPr vert="horz" wrap="square" lIns="0" tIns="33020" rIns="0" bIns="0" rtlCol="0">
            <a:spAutoFit/>
          </a:bodyPr>
          <a:lstStyle/>
          <a:p>
            <a:pPr marL="12700" marR="697865">
              <a:lnSpc>
                <a:spcPts val="2800"/>
              </a:lnSpc>
              <a:spcBef>
                <a:spcPts val="260"/>
              </a:spcBef>
            </a:pPr>
            <a:r>
              <a:rPr lang="ru-RU" sz="1200" spc="-80" dirty="0">
                <a:solidFill>
                  <a:srgbClr val="262C34"/>
                </a:solidFill>
                <a:cs typeface="Arial MT"/>
              </a:rPr>
              <a:t>Что такое аналитика поведения пользователей и объектов </a:t>
            </a:r>
            <a:r>
              <a:rPr sz="1200" spc="-40" dirty="0">
                <a:solidFill>
                  <a:srgbClr val="262C34"/>
                </a:solidFill>
                <a:cs typeface="Arial MT"/>
              </a:rPr>
              <a:t>(</a:t>
            </a:r>
            <a:r>
              <a:rPr sz="1200" spc="-40" dirty="0">
                <a:solidFill>
                  <a:srgbClr val="262C34"/>
                </a:solidFill>
                <a:cs typeface="Trebuchet MS"/>
              </a:rPr>
              <a:t>UEBA</a:t>
            </a:r>
            <a:r>
              <a:rPr sz="1200" spc="-40" dirty="0">
                <a:solidFill>
                  <a:srgbClr val="262C34"/>
                </a:solidFill>
                <a:cs typeface="Arial MT"/>
              </a:rPr>
              <a:t>)?</a:t>
            </a:r>
            <a:endParaRPr sz="1200" dirty="0">
              <a:cs typeface="Arial MT"/>
            </a:endParaRPr>
          </a:p>
          <a:p>
            <a:pPr marL="12700" marR="5080">
              <a:lnSpc>
                <a:spcPct val="106100"/>
              </a:lnSpc>
              <a:spcBef>
                <a:spcPts val="1460"/>
              </a:spcBef>
            </a:pPr>
            <a:r>
              <a:rPr lang="ru-RU" sz="1200" spc="-40" dirty="0">
                <a:solidFill>
                  <a:srgbClr val="474747"/>
                </a:solidFill>
              </a:rPr>
              <a:t>Решения UEBA создают профили, которые моделируют стандартное поведение пользователей и объектов в ИТ-среде, таких как серверы, маршрутизаторы и хранилища данных. Это известно как базовый уровень. Используя различные методы аналитики, технология UEBA может выявлять активность, которая является аномальной по сравнению с установленными базовыми показателями, обнаруживать угрозы и обнаруживать инциденты безопасности</a:t>
            </a:r>
            <a:r>
              <a:rPr sz="1200" spc="-10" dirty="0">
                <a:solidFill>
                  <a:srgbClr val="474F58"/>
                </a:solidFill>
                <a:cs typeface="Arial MT"/>
              </a:rPr>
              <a:t>.</a:t>
            </a:r>
            <a:endParaRPr sz="1200" dirty="0">
              <a:cs typeface="Arial MT"/>
            </a:endParaRPr>
          </a:p>
        </p:txBody>
      </p:sp>
      <p:sp>
        <p:nvSpPr>
          <p:cNvPr id="32" name="object 18"/>
          <p:cNvSpPr txBox="1"/>
          <p:nvPr/>
        </p:nvSpPr>
        <p:spPr>
          <a:xfrm>
            <a:off x="993139" y="2670415"/>
            <a:ext cx="3541919" cy="482183"/>
          </a:xfrm>
          <a:prstGeom prst="rect">
            <a:avLst/>
          </a:prstGeom>
        </p:spPr>
        <p:txBody>
          <a:bodyPr vert="horz" wrap="square" lIns="0" tIns="12700" rIns="0" bIns="0" rtlCol="0">
            <a:spAutoFit/>
          </a:bodyPr>
          <a:lstStyle/>
          <a:p>
            <a:pPr marL="12700">
              <a:lnSpc>
                <a:spcPct val="100000"/>
              </a:lnSpc>
              <a:spcBef>
                <a:spcPts val="100"/>
              </a:spcBef>
            </a:pPr>
            <a:r>
              <a:rPr lang="ru-RU" sz="1400" dirty="0">
                <a:solidFill>
                  <a:srgbClr val="474F58"/>
                </a:solidFill>
                <a:latin typeface="Trebuchet MS"/>
                <a:cs typeface="Trebuchet MS"/>
              </a:rPr>
              <a:t>Три столпа </a:t>
            </a:r>
            <a:r>
              <a:rPr sz="1400" b="1" spc="-15" dirty="0">
                <a:solidFill>
                  <a:srgbClr val="474F58"/>
                </a:solidFill>
                <a:latin typeface="Trebuchet MS"/>
                <a:cs typeface="Trebuchet MS"/>
              </a:rPr>
              <a:t>UE</a:t>
            </a:r>
            <a:r>
              <a:rPr sz="1400" b="1" spc="-25" dirty="0">
                <a:solidFill>
                  <a:srgbClr val="474F58"/>
                </a:solidFill>
                <a:latin typeface="Trebuchet MS"/>
                <a:cs typeface="Trebuchet MS"/>
              </a:rPr>
              <a:t>B</a:t>
            </a:r>
            <a:r>
              <a:rPr sz="1400" b="1" spc="15" dirty="0">
                <a:solidFill>
                  <a:srgbClr val="474F58"/>
                </a:solidFill>
                <a:latin typeface="Trebuchet MS"/>
                <a:cs typeface="Trebuchet MS"/>
              </a:rPr>
              <a:t>A</a:t>
            </a:r>
            <a:endParaRPr sz="1400" dirty="0">
              <a:latin typeface="Trebuchet MS"/>
              <a:cs typeface="Trebuchet MS"/>
            </a:endParaRPr>
          </a:p>
          <a:p>
            <a:pPr marL="12700">
              <a:lnSpc>
                <a:spcPct val="100000"/>
              </a:lnSpc>
              <a:spcBef>
                <a:spcPts val="920"/>
              </a:spcBef>
            </a:pPr>
            <a:r>
              <a:rPr lang="ru-RU" sz="900" spc="-10" dirty="0">
                <a:solidFill>
                  <a:srgbClr val="474F58"/>
                </a:solidFill>
                <a:latin typeface="Arial MT"/>
                <a:cs typeface="Arial MT"/>
              </a:rPr>
              <a:t>Gartner определяет решения UEBA по трем направлениям:</a:t>
            </a:r>
            <a:endParaRPr sz="900" dirty="0">
              <a:latin typeface="Arial MT"/>
              <a:cs typeface="Arial MT"/>
            </a:endParaRPr>
          </a:p>
        </p:txBody>
      </p:sp>
      <p:sp>
        <p:nvSpPr>
          <p:cNvPr id="33" name="object 19"/>
          <p:cNvSpPr txBox="1"/>
          <p:nvPr/>
        </p:nvSpPr>
        <p:spPr>
          <a:xfrm>
            <a:off x="993140" y="3347400"/>
            <a:ext cx="4422379" cy="935384"/>
          </a:xfrm>
          <a:prstGeom prst="rect">
            <a:avLst/>
          </a:prstGeom>
        </p:spPr>
        <p:txBody>
          <a:bodyPr vert="horz" wrap="square" lIns="0" tIns="12700" rIns="0" bIns="0" rtlCol="0">
            <a:spAutoFit/>
          </a:bodyPr>
          <a:lstStyle/>
          <a:p>
            <a:pPr marL="127000" marR="5080" indent="-114300">
              <a:lnSpc>
                <a:spcPct val="111100"/>
              </a:lnSpc>
              <a:spcBef>
                <a:spcPts val="100"/>
              </a:spcBef>
              <a:buClr>
                <a:srgbClr val="49AA4D"/>
              </a:buClr>
              <a:buFont typeface="Arial MT"/>
              <a:buChar char="•"/>
              <a:tabLst>
                <a:tab pos="127000" algn="l"/>
              </a:tabLst>
            </a:pPr>
            <a:r>
              <a:rPr lang="ru-RU" sz="900" b="1" spc="-5" dirty="0">
                <a:solidFill>
                  <a:srgbClr val="474747"/>
                </a:solidFill>
                <a:latin typeface="Trebuchet MS"/>
                <a:cs typeface="Trebuchet MS"/>
              </a:rPr>
              <a:t>Случаи использования</a:t>
            </a:r>
            <a:r>
              <a:rPr sz="900" b="1" spc="5" dirty="0">
                <a:solidFill>
                  <a:srgbClr val="474747"/>
                </a:solidFill>
                <a:latin typeface="Trebuchet MS"/>
                <a:cs typeface="Trebuchet MS"/>
              </a:rPr>
              <a:t> </a:t>
            </a:r>
            <a:r>
              <a:rPr sz="900" spc="-40" dirty="0">
                <a:solidFill>
                  <a:srgbClr val="474747"/>
                </a:solidFill>
                <a:latin typeface="Arial MT"/>
                <a:cs typeface="Arial MT"/>
              </a:rPr>
              <a:t>– </a:t>
            </a:r>
            <a:r>
              <a:rPr lang="ru-RU" sz="900" spc="-10" dirty="0">
                <a:solidFill>
                  <a:srgbClr val="474747"/>
                </a:solidFill>
                <a:latin typeface="Arial MT"/>
              </a:rPr>
              <a:t>решения UEBA предоставляют информацию о поведении пользователей и других объектов в корпоративной сети. Они должны осуществлять мониторинг, обнаружение и оповещение об аномалиях. И они должны быть применимы для множества случаев использования — в отличие от специализированных инструментов для мониторинга сотрудников, мониторинга доверенных хостов, мошенничества и т. д</a:t>
            </a:r>
            <a:r>
              <a:rPr sz="900" spc="-10" dirty="0">
                <a:solidFill>
                  <a:srgbClr val="474747"/>
                </a:solidFill>
                <a:latin typeface="Arial MT"/>
              </a:rPr>
              <a:t>.</a:t>
            </a:r>
          </a:p>
        </p:txBody>
      </p:sp>
      <p:sp>
        <p:nvSpPr>
          <p:cNvPr id="34" name="object 20"/>
          <p:cNvSpPr txBox="1"/>
          <p:nvPr/>
        </p:nvSpPr>
        <p:spPr>
          <a:xfrm>
            <a:off x="988565" y="4502986"/>
            <a:ext cx="4270379" cy="627864"/>
          </a:xfrm>
          <a:prstGeom prst="rect">
            <a:avLst/>
          </a:prstGeom>
        </p:spPr>
        <p:txBody>
          <a:bodyPr vert="horz" wrap="square" lIns="0" tIns="12700" rIns="0" bIns="0" rtlCol="0">
            <a:spAutoFit/>
          </a:bodyPr>
          <a:lstStyle/>
          <a:p>
            <a:pPr marL="127000" marR="5080" indent="-114300" algn="just">
              <a:lnSpc>
                <a:spcPct val="111100"/>
              </a:lnSpc>
              <a:spcBef>
                <a:spcPts val="100"/>
              </a:spcBef>
              <a:buClr>
                <a:srgbClr val="49AA4D"/>
              </a:buClr>
              <a:buFont typeface="Arial MT"/>
              <a:buChar char="•"/>
              <a:tabLst>
                <a:tab pos="127000" algn="l"/>
              </a:tabLst>
            </a:pPr>
            <a:r>
              <a:rPr lang="ru-RU" sz="900" b="1" spc="-20" dirty="0">
                <a:solidFill>
                  <a:srgbClr val="474747"/>
                </a:solidFill>
                <a:latin typeface="Trebuchet MS"/>
                <a:cs typeface="Trebuchet MS"/>
              </a:rPr>
              <a:t>Источники данных </a:t>
            </a:r>
            <a:r>
              <a:rPr sz="900" spc="-40" dirty="0">
                <a:solidFill>
                  <a:srgbClr val="474747"/>
                </a:solidFill>
                <a:latin typeface="Arial MT"/>
                <a:cs typeface="Arial MT"/>
              </a:rPr>
              <a:t>–</a:t>
            </a:r>
            <a:r>
              <a:rPr sz="900" spc="-30" dirty="0">
                <a:solidFill>
                  <a:srgbClr val="474747"/>
                </a:solidFill>
                <a:latin typeface="Arial MT"/>
                <a:cs typeface="Arial MT"/>
              </a:rPr>
              <a:t> </a:t>
            </a:r>
            <a:r>
              <a:rPr lang="ru-RU" sz="900" spc="-10" dirty="0">
                <a:solidFill>
                  <a:srgbClr val="474747"/>
                </a:solidFill>
                <a:latin typeface="Arial MT"/>
                <a:cs typeface="Arial MT"/>
              </a:rPr>
              <a:t>р</a:t>
            </a:r>
            <a:r>
              <a:rPr lang="ru-RU" sz="900" spc="-10" dirty="0">
                <a:solidFill>
                  <a:srgbClr val="474747"/>
                </a:solidFill>
                <a:latin typeface="Arial MT"/>
              </a:rPr>
              <a:t>ешения EBA могут принимать данные из общего хранилища данных, такого как озеро данных или хранилище данных, или через SIEM. Им не следует развертывать агентов непосредственно в ИТ-среде для сбора данных</a:t>
            </a:r>
            <a:r>
              <a:rPr sz="900" spc="-10" dirty="0">
                <a:solidFill>
                  <a:srgbClr val="474747"/>
                </a:solidFill>
                <a:latin typeface="Arial MT"/>
              </a:rPr>
              <a:t>.</a:t>
            </a:r>
          </a:p>
        </p:txBody>
      </p:sp>
      <p:sp>
        <p:nvSpPr>
          <p:cNvPr id="35" name="object 21"/>
          <p:cNvSpPr txBox="1"/>
          <p:nvPr/>
        </p:nvSpPr>
        <p:spPr>
          <a:xfrm>
            <a:off x="988566" y="5227772"/>
            <a:ext cx="4245284" cy="474104"/>
          </a:xfrm>
          <a:prstGeom prst="rect">
            <a:avLst/>
          </a:prstGeom>
        </p:spPr>
        <p:txBody>
          <a:bodyPr vert="horz" wrap="square" lIns="0" tIns="12700" rIns="0" bIns="0" rtlCol="0">
            <a:spAutoFit/>
          </a:bodyPr>
          <a:lstStyle/>
          <a:p>
            <a:pPr marL="126364" marR="5080" indent="-114300">
              <a:lnSpc>
                <a:spcPct val="111100"/>
              </a:lnSpc>
              <a:spcBef>
                <a:spcPts val="100"/>
              </a:spcBef>
              <a:buClr>
                <a:srgbClr val="49AA4D"/>
              </a:buClr>
              <a:buFont typeface="Arial MT"/>
              <a:buChar char="•"/>
              <a:tabLst>
                <a:tab pos="127000" algn="l"/>
              </a:tabLst>
            </a:pPr>
            <a:r>
              <a:rPr lang="ru-RU" sz="900" b="1" spc="-15" dirty="0">
                <a:solidFill>
                  <a:srgbClr val="474747"/>
                </a:solidFill>
                <a:latin typeface="Trebuchet MS"/>
                <a:cs typeface="Trebuchet MS"/>
              </a:rPr>
              <a:t>Аналитика</a:t>
            </a:r>
            <a:r>
              <a:rPr sz="900" b="1" spc="-15" dirty="0">
                <a:solidFill>
                  <a:srgbClr val="474747"/>
                </a:solidFill>
                <a:latin typeface="Trebuchet MS"/>
                <a:cs typeface="Trebuchet MS"/>
              </a:rPr>
              <a:t> </a:t>
            </a:r>
            <a:r>
              <a:rPr sz="900" spc="-40" dirty="0">
                <a:solidFill>
                  <a:srgbClr val="474747"/>
                </a:solidFill>
                <a:latin typeface="Arial MT"/>
                <a:cs typeface="Arial MT"/>
              </a:rPr>
              <a:t>– </a:t>
            </a:r>
            <a:r>
              <a:rPr lang="ru-RU" sz="900" spc="-10" dirty="0">
                <a:solidFill>
                  <a:srgbClr val="474747"/>
                </a:solidFill>
                <a:latin typeface="Arial MT"/>
              </a:rPr>
              <a:t>решения UEBA обнаруживают аномалии, используя различные аналитические подходы: статистические модели, машинное обучение, правила, сигнатуры угроз и многое другое</a:t>
            </a:r>
            <a:r>
              <a:rPr sz="900" spc="-15" dirty="0">
                <a:solidFill>
                  <a:srgbClr val="474747"/>
                </a:solidFill>
                <a:latin typeface="Arial MT"/>
                <a:cs typeface="Arial MT"/>
              </a:rPr>
              <a:t>.</a:t>
            </a:r>
            <a:endParaRPr sz="900" dirty="0">
              <a:latin typeface="Arial MT"/>
              <a:cs typeface="Arial MT"/>
            </a:endParaRPr>
          </a:p>
        </p:txBody>
      </p:sp>
      <p:sp>
        <p:nvSpPr>
          <p:cNvPr id="36" name="object 22"/>
          <p:cNvSpPr txBox="1"/>
          <p:nvPr/>
        </p:nvSpPr>
        <p:spPr>
          <a:xfrm>
            <a:off x="6163525" y="2670414"/>
            <a:ext cx="4531361" cy="792140"/>
          </a:xfrm>
          <a:prstGeom prst="rect">
            <a:avLst/>
          </a:prstGeom>
        </p:spPr>
        <p:txBody>
          <a:bodyPr vert="horz" wrap="square" lIns="0" tIns="12700" rIns="0" bIns="0" rtlCol="0">
            <a:spAutoFit/>
          </a:bodyPr>
          <a:lstStyle/>
          <a:p>
            <a:pPr marL="12700">
              <a:lnSpc>
                <a:spcPct val="100000"/>
              </a:lnSpc>
              <a:spcBef>
                <a:spcPts val="100"/>
              </a:spcBef>
            </a:pPr>
            <a:r>
              <a:rPr lang="ru-RU" sz="1400" spc="-20" dirty="0">
                <a:solidFill>
                  <a:srgbClr val="474F58"/>
                </a:solidFill>
                <a:latin typeface="Trebuchet MS"/>
                <a:cs typeface="Trebuchet MS"/>
              </a:rPr>
              <a:t>Слияние </a:t>
            </a:r>
            <a:r>
              <a:rPr sz="1400" b="1" spc="-15" dirty="0">
                <a:solidFill>
                  <a:srgbClr val="474F58"/>
                </a:solidFill>
                <a:latin typeface="Trebuchet MS"/>
                <a:cs typeface="Trebuchet MS"/>
              </a:rPr>
              <a:t>UE</a:t>
            </a:r>
            <a:r>
              <a:rPr sz="1400" b="1" spc="-25" dirty="0">
                <a:solidFill>
                  <a:srgbClr val="474F58"/>
                </a:solidFill>
                <a:latin typeface="Trebuchet MS"/>
                <a:cs typeface="Trebuchet MS"/>
              </a:rPr>
              <a:t>B</a:t>
            </a:r>
            <a:r>
              <a:rPr sz="1400" b="1" spc="15" dirty="0">
                <a:solidFill>
                  <a:srgbClr val="474F58"/>
                </a:solidFill>
                <a:latin typeface="Trebuchet MS"/>
                <a:cs typeface="Trebuchet MS"/>
              </a:rPr>
              <a:t>A</a:t>
            </a:r>
            <a:r>
              <a:rPr sz="1400" b="1" spc="-95" dirty="0">
                <a:solidFill>
                  <a:srgbClr val="474F58"/>
                </a:solidFill>
                <a:latin typeface="Trebuchet MS"/>
                <a:cs typeface="Trebuchet MS"/>
              </a:rPr>
              <a:t> </a:t>
            </a:r>
            <a:r>
              <a:rPr lang="ru-RU" sz="1400" spc="-10" dirty="0">
                <a:solidFill>
                  <a:srgbClr val="474F58"/>
                </a:solidFill>
                <a:latin typeface="Trebuchet MS"/>
                <a:cs typeface="Trebuchet MS"/>
              </a:rPr>
              <a:t>и</a:t>
            </a:r>
            <a:r>
              <a:rPr sz="1400" spc="-95" dirty="0">
                <a:solidFill>
                  <a:srgbClr val="474F58"/>
                </a:solidFill>
                <a:latin typeface="Trebuchet MS"/>
                <a:cs typeface="Trebuchet MS"/>
              </a:rPr>
              <a:t> </a:t>
            </a:r>
            <a:r>
              <a:rPr sz="1400" b="1" spc="30" dirty="0">
                <a:solidFill>
                  <a:srgbClr val="474F58"/>
                </a:solidFill>
                <a:latin typeface="Trebuchet MS"/>
                <a:cs typeface="Trebuchet MS"/>
              </a:rPr>
              <a:t>SIEM</a:t>
            </a:r>
            <a:endParaRPr sz="1400" dirty="0">
              <a:latin typeface="Trebuchet MS"/>
              <a:cs typeface="Trebuchet MS"/>
            </a:endParaRPr>
          </a:p>
          <a:p>
            <a:pPr marL="12700" marR="5080">
              <a:lnSpc>
                <a:spcPct val="111100"/>
              </a:lnSpc>
              <a:spcBef>
                <a:spcPts val="800"/>
              </a:spcBef>
            </a:pPr>
            <a:r>
              <a:rPr lang="ru-RU" sz="900" spc="-25" dirty="0">
                <a:solidFill>
                  <a:srgbClr val="474F58"/>
                </a:solidFill>
                <a:latin typeface="Arial MT"/>
                <a:cs typeface="Arial MT"/>
              </a:rPr>
              <a:t>Между технологиями UEBA и SIEM существует тесная связь, поскольку UEBA полагается на межорганизационные данные безопасности для выполнения своего анализа, и эти данные обычно собираются и хранятся SIEM</a:t>
            </a:r>
            <a:r>
              <a:rPr sz="900" spc="-60" dirty="0">
                <a:solidFill>
                  <a:srgbClr val="474F58"/>
                </a:solidFill>
                <a:latin typeface="Arial MT"/>
                <a:cs typeface="Arial MT"/>
              </a:rPr>
              <a:t>.</a:t>
            </a:r>
            <a:endParaRPr sz="900" dirty="0">
              <a:latin typeface="Arial MT"/>
              <a:cs typeface="Arial MT"/>
            </a:endParaRPr>
          </a:p>
        </p:txBody>
      </p:sp>
      <p:sp>
        <p:nvSpPr>
          <p:cNvPr id="37" name="object 23"/>
          <p:cNvSpPr txBox="1"/>
          <p:nvPr/>
        </p:nvSpPr>
        <p:spPr>
          <a:xfrm>
            <a:off x="6163526" y="3594975"/>
            <a:ext cx="4511286" cy="474104"/>
          </a:xfrm>
          <a:prstGeom prst="rect">
            <a:avLst/>
          </a:prstGeom>
        </p:spPr>
        <p:txBody>
          <a:bodyPr vert="horz" wrap="square" lIns="0" tIns="12700" rIns="0" bIns="0" rtlCol="0">
            <a:spAutoFit/>
          </a:bodyPr>
          <a:lstStyle/>
          <a:p>
            <a:pPr marL="12700" marR="5080">
              <a:lnSpc>
                <a:spcPct val="111100"/>
              </a:lnSpc>
              <a:spcBef>
                <a:spcPts val="100"/>
              </a:spcBef>
            </a:pPr>
            <a:r>
              <a:rPr lang="ru-RU" sz="900" spc="-15" dirty="0">
                <a:solidFill>
                  <a:srgbClr val="474F58"/>
                </a:solidFill>
                <a:latin typeface="Arial MT"/>
                <a:cs typeface="Arial MT"/>
              </a:rPr>
              <a:t>Согласно видению Gartner решения SIEM следующего поколения, SIEM должен включать встроенную функциональность UEBA. В отчете перечислены следующие критически важные возможности современного SIEM:</a:t>
            </a:r>
            <a:endParaRPr sz="900" dirty="0">
              <a:latin typeface="Arial MT"/>
              <a:cs typeface="Arial MT"/>
            </a:endParaRPr>
          </a:p>
        </p:txBody>
      </p:sp>
      <p:sp>
        <p:nvSpPr>
          <p:cNvPr id="38" name="object 24"/>
          <p:cNvSpPr txBox="1"/>
          <p:nvPr/>
        </p:nvSpPr>
        <p:spPr>
          <a:xfrm>
            <a:off x="6163525" y="4261686"/>
            <a:ext cx="4961555" cy="474104"/>
          </a:xfrm>
          <a:prstGeom prst="rect">
            <a:avLst/>
          </a:prstGeom>
        </p:spPr>
        <p:txBody>
          <a:bodyPr vert="horz" wrap="square" lIns="0" tIns="12700" rIns="0" bIns="0" rtlCol="0">
            <a:spAutoFit/>
          </a:bodyPr>
          <a:lstStyle/>
          <a:p>
            <a:pPr marL="127000" marR="5080" indent="-114300">
              <a:lnSpc>
                <a:spcPct val="111100"/>
              </a:lnSpc>
              <a:spcBef>
                <a:spcPts val="100"/>
              </a:spcBef>
              <a:buClr>
                <a:srgbClr val="49AA4D"/>
              </a:buClr>
              <a:buFont typeface="Arial MT"/>
              <a:buChar char="•"/>
              <a:tabLst>
                <a:tab pos="127000" algn="l"/>
              </a:tabLst>
            </a:pPr>
            <a:r>
              <a:rPr lang="ru-RU" sz="900" b="1" spc="-5" dirty="0">
                <a:solidFill>
                  <a:srgbClr val="474747"/>
                </a:solidFill>
                <a:latin typeface="Trebuchet MS"/>
                <a:cs typeface="Trebuchet MS"/>
              </a:rPr>
              <a:t>Мониторинг пользователей</a:t>
            </a:r>
            <a:r>
              <a:rPr sz="900" b="1" spc="-30" dirty="0">
                <a:solidFill>
                  <a:srgbClr val="474747"/>
                </a:solidFill>
                <a:latin typeface="Trebuchet MS"/>
                <a:cs typeface="Trebuchet MS"/>
              </a:rPr>
              <a:t>,</a:t>
            </a:r>
            <a:r>
              <a:rPr sz="900" b="1" spc="-55" dirty="0">
                <a:solidFill>
                  <a:srgbClr val="474747"/>
                </a:solidFill>
                <a:latin typeface="Trebuchet MS"/>
                <a:cs typeface="Trebuchet MS"/>
              </a:rPr>
              <a:t> </a:t>
            </a:r>
            <a:r>
              <a:rPr lang="ru-RU" sz="900" spc="-5" dirty="0">
                <a:solidFill>
                  <a:srgbClr val="474747"/>
                </a:solidFill>
                <a:latin typeface="Arial MT"/>
                <a:cs typeface="Arial MT"/>
              </a:rPr>
              <a:t>включая базовую и расширенную аналитику для анализа данных доступа и аутентификации, установления пользовательского контекста и составления отчетов о подозрительном поведении</a:t>
            </a:r>
            <a:r>
              <a:rPr sz="900" spc="-20" dirty="0">
                <a:solidFill>
                  <a:srgbClr val="474747"/>
                </a:solidFill>
                <a:latin typeface="Arial MT"/>
                <a:cs typeface="Arial MT"/>
              </a:rPr>
              <a:t>.</a:t>
            </a:r>
            <a:endParaRPr sz="900" dirty="0">
              <a:latin typeface="Arial MT"/>
              <a:cs typeface="Arial MT"/>
            </a:endParaRPr>
          </a:p>
        </p:txBody>
      </p:sp>
      <p:sp>
        <p:nvSpPr>
          <p:cNvPr id="39" name="object 25"/>
          <p:cNvSpPr txBox="1"/>
          <p:nvPr/>
        </p:nvSpPr>
        <p:spPr>
          <a:xfrm>
            <a:off x="6163525" y="4890222"/>
            <a:ext cx="4961555" cy="781624"/>
          </a:xfrm>
          <a:prstGeom prst="rect">
            <a:avLst/>
          </a:prstGeom>
        </p:spPr>
        <p:txBody>
          <a:bodyPr vert="horz" wrap="square" lIns="0" tIns="12700" rIns="0" bIns="0" rtlCol="0">
            <a:spAutoFit/>
          </a:bodyPr>
          <a:lstStyle/>
          <a:p>
            <a:pPr marL="127000" marR="5080" indent="-114300">
              <a:lnSpc>
                <a:spcPct val="111100"/>
              </a:lnSpc>
              <a:spcBef>
                <a:spcPts val="100"/>
              </a:spcBef>
              <a:buClr>
                <a:srgbClr val="49AA4D"/>
              </a:buClr>
              <a:buFont typeface="Arial MT"/>
              <a:buChar char="•"/>
              <a:tabLst>
                <a:tab pos="127000" algn="l"/>
              </a:tabLst>
            </a:pPr>
            <a:r>
              <a:rPr lang="ru-RU" sz="900" b="1" spc="-25" dirty="0">
                <a:solidFill>
                  <a:srgbClr val="474747"/>
                </a:solidFill>
                <a:latin typeface="Trebuchet MS"/>
                <a:cs typeface="Trebuchet MS"/>
              </a:rPr>
              <a:t>Расширенная аналитика </a:t>
            </a:r>
            <a:r>
              <a:rPr sz="900" spc="-40" dirty="0">
                <a:solidFill>
                  <a:srgbClr val="474747"/>
                </a:solidFill>
                <a:latin typeface="Arial MT"/>
                <a:cs typeface="Arial MT"/>
              </a:rPr>
              <a:t>– </a:t>
            </a:r>
            <a:r>
              <a:rPr lang="ru-RU" sz="900" spc="-10" dirty="0">
                <a:solidFill>
                  <a:srgbClr val="474747"/>
                </a:solidFill>
                <a:latin typeface="Arial MT"/>
                <a:cs typeface="Arial MT"/>
              </a:rPr>
              <a:t>применение сложных статистических и количественных моделей, таких как машинное обучение и глубокое обучение, к журналам безопасности и данным событий для обнаружения аномальной активности. Расширенная аналитика должна дополнять традиционную аналитику на основе правил и корреляций, доступную в традиционных SIEM</a:t>
            </a:r>
            <a:r>
              <a:rPr sz="900" spc="-50" dirty="0">
                <a:solidFill>
                  <a:srgbClr val="474747"/>
                </a:solidFill>
                <a:latin typeface="Arial MT"/>
                <a:cs typeface="Arial MT"/>
              </a:rPr>
              <a:t>.</a:t>
            </a:r>
            <a:endParaRPr sz="900" dirty="0">
              <a:latin typeface="Arial MT"/>
              <a:cs typeface="Arial MT"/>
            </a:endParaRPr>
          </a:p>
        </p:txBody>
      </p:sp>
    </p:spTree>
    <p:extLst>
      <p:ext uri="{BB962C8B-B14F-4D97-AF65-F5344CB8AC3E}">
        <p14:creationId xmlns:p14="http://schemas.microsoft.com/office/powerpoint/2010/main" val="2647069946"/>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820160" cy="552240"/>
          </a:xfrm>
          <a:prstGeom prst="rect">
            <a:avLst/>
          </a:prstGeom>
          <a:noFill/>
          <a:ln w="0">
            <a:noFill/>
          </a:ln>
        </p:spPr>
        <p:txBody>
          <a:bodyPr lIns="0" tIns="0" rIns="0" bIns="0" anchor="t">
            <a:noAutofit/>
          </a:bodyPr>
          <a:lstStyle/>
          <a:p>
            <a:pPr>
              <a:lnSpc>
                <a:spcPct val="100000"/>
              </a:lnSpc>
            </a:pPr>
            <a:r>
              <a:rPr lang="ru-RU" sz="3200" spc="-1" dirty="0" smtClean="0">
                <a:solidFill>
                  <a:srgbClr val="2369B0"/>
                </a:solidFill>
                <a:latin typeface="Times New Roman"/>
              </a:rPr>
              <a:t>Варианты использования </a:t>
            </a:r>
            <a:r>
              <a:rPr lang="en-US" sz="3200" spc="-1" dirty="0" smtClean="0">
                <a:solidFill>
                  <a:srgbClr val="2369B0"/>
                </a:solidFill>
                <a:latin typeface="Times New Roman"/>
              </a:rPr>
              <a:t>UEBA</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4" name="object 17"/>
          <p:cNvSpPr txBox="1"/>
          <p:nvPr/>
        </p:nvSpPr>
        <p:spPr>
          <a:xfrm>
            <a:off x="304560" y="705206"/>
            <a:ext cx="3099564" cy="1683923"/>
          </a:xfrm>
          <a:prstGeom prst="rect">
            <a:avLst/>
          </a:prstGeom>
        </p:spPr>
        <p:txBody>
          <a:bodyPr vert="horz" wrap="square" lIns="0" tIns="12700" rIns="0" bIns="0" rtlCol="0">
            <a:spAutoFit/>
          </a:bodyPr>
          <a:lstStyle/>
          <a:p>
            <a:pPr marL="12700">
              <a:lnSpc>
                <a:spcPct val="100000"/>
              </a:lnSpc>
              <a:spcBef>
                <a:spcPts val="1575"/>
              </a:spcBef>
            </a:pPr>
            <a:r>
              <a:rPr lang="ru-RU" sz="1200" spc="5" dirty="0" smtClean="0">
                <a:solidFill>
                  <a:srgbClr val="474F58"/>
                </a:solidFill>
                <a:latin typeface="Trebuchet MS"/>
                <a:cs typeface="Trebuchet MS"/>
              </a:rPr>
              <a:t>Вредоносный </a:t>
            </a:r>
            <a:r>
              <a:rPr lang="ru-RU" sz="1200" spc="5" dirty="0">
                <a:solidFill>
                  <a:srgbClr val="474F58"/>
                </a:solidFill>
                <a:latin typeface="Trebuchet MS"/>
                <a:cs typeface="Trebuchet MS"/>
              </a:rPr>
              <a:t>инсайдер</a:t>
            </a:r>
            <a:endParaRPr sz="1200" dirty="0">
              <a:latin typeface="Trebuchet MS"/>
              <a:cs typeface="Trebuchet MS"/>
            </a:endParaRPr>
          </a:p>
          <a:p>
            <a:pPr marL="12700" marR="5080">
              <a:lnSpc>
                <a:spcPct val="111100"/>
              </a:lnSpc>
              <a:spcBef>
                <a:spcPts val="840"/>
              </a:spcBef>
            </a:pPr>
            <a:r>
              <a:rPr lang="ru-RU" sz="900" dirty="0">
                <a:solidFill>
                  <a:srgbClr val="474F58"/>
                </a:solidFill>
                <a:latin typeface="Arial MT"/>
              </a:rPr>
              <a:t>Злонамеренный инсайдер — это сотрудник или подрядчик, имеющий привилегированный доступ к ИТ-системам, который намеревается осуществить кибератаку на организацию. Трудно измерить злонамеренные намерения или обнаружить их с помощью файлов журналов или регулярных событий безопасности. Решения UEBA помогают определить базовый уровень типичного поведения пользователя и обнаружить аномальную активность</a:t>
            </a:r>
            <a:r>
              <a:rPr sz="900" dirty="0">
                <a:solidFill>
                  <a:srgbClr val="474F58"/>
                </a:solidFill>
                <a:latin typeface="Arial MT"/>
              </a:rPr>
              <a:t>.</a:t>
            </a:r>
          </a:p>
        </p:txBody>
      </p:sp>
      <p:sp>
        <p:nvSpPr>
          <p:cNvPr id="15" name="object 18"/>
          <p:cNvSpPr txBox="1"/>
          <p:nvPr/>
        </p:nvSpPr>
        <p:spPr>
          <a:xfrm>
            <a:off x="283777" y="2477356"/>
            <a:ext cx="3042414" cy="1364220"/>
          </a:xfrm>
          <a:prstGeom prst="rect">
            <a:avLst/>
          </a:prstGeom>
        </p:spPr>
        <p:txBody>
          <a:bodyPr vert="horz" wrap="square" lIns="0" tIns="12700" rIns="0" bIns="0" rtlCol="0">
            <a:spAutoFit/>
          </a:bodyPr>
          <a:lstStyle/>
          <a:p>
            <a:pPr marL="12700">
              <a:lnSpc>
                <a:spcPct val="100000"/>
              </a:lnSpc>
              <a:spcBef>
                <a:spcPts val="100"/>
              </a:spcBef>
            </a:pPr>
            <a:r>
              <a:rPr lang="ru-RU" sz="1200" spc="-5" dirty="0">
                <a:solidFill>
                  <a:srgbClr val="474F58"/>
                </a:solidFill>
                <a:latin typeface="Trebuchet MS"/>
                <a:cs typeface="Trebuchet MS"/>
              </a:rPr>
              <a:t>Скомпрометированный инсайдер</a:t>
            </a:r>
            <a:endParaRPr sz="1200" dirty="0">
              <a:latin typeface="Trebuchet MS"/>
              <a:cs typeface="Trebuchet MS"/>
            </a:endParaRPr>
          </a:p>
          <a:p>
            <a:pPr marL="12700" marR="5080">
              <a:lnSpc>
                <a:spcPct val="111100"/>
              </a:lnSpc>
              <a:spcBef>
                <a:spcPts val="840"/>
              </a:spcBef>
            </a:pPr>
            <a:r>
              <a:rPr lang="ru-RU" sz="900" dirty="0">
                <a:solidFill>
                  <a:srgbClr val="474F58"/>
                </a:solidFill>
                <a:latin typeface="Arial MT"/>
                <a:cs typeface="Arial MT"/>
              </a:rPr>
              <a:t>Злоумышленники обычно проникают в организацию и компрометируют учетную запись привилегированного пользователя или доверенный хост в сети, а затем продолжают атаку оттуда. Решения UEBA могут помочь быстро обнаружить и проанализировать вредоносные действия, которые злоумышленник осуществляет через скомпрометированную учетную запись</a:t>
            </a:r>
            <a:r>
              <a:rPr sz="900" spc="-25" dirty="0">
                <a:solidFill>
                  <a:srgbClr val="474F58"/>
                </a:solidFill>
                <a:latin typeface="Arial MT"/>
                <a:cs typeface="Arial MT"/>
              </a:rPr>
              <a:t>.</a:t>
            </a:r>
            <a:endParaRPr sz="900" dirty="0">
              <a:latin typeface="Arial MT"/>
              <a:cs typeface="Arial MT"/>
            </a:endParaRPr>
          </a:p>
        </p:txBody>
      </p:sp>
      <p:sp>
        <p:nvSpPr>
          <p:cNvPr id="16" name="object 19"/>
          <p:cNvSpPr txBox="1"/>
          <p:nvPr/>
        </p:nvSpPr>
        <p:spPr>
          <a:xfrm>
            <a:off x="283777" y="3888721"/>
            <a:ext cx="3220337" cy="1538242"/>
          </a:xfrm>
          <a:prstGeom prst="rect">
            <a:avLst/>
          </a:prstGeom>
        </p:spPr>
        <p:txBody>
          <a:bodyPr vert="horz" wrap="square" lIns="0" tIns="12700" rIns="0" bIns="0" rtlCol="0">
            <a:spAutoFit/>
          </a:bodyPr>
          <a:lstStyle/>
          <a:p>
            <a:pPr marL="12700" marR="5080">
              <a:lnSpc>
                <a:spcPct val="111100"/>
              </a:lnSpc>
              <a:spcBef>
                <a:spcPts val="100"/>
              </a:spcBef>
            </a:pPr>
            <a:r>
              <a:rPr lang="ru-RU" sz="900" spc="-10" dirty="0">
                <a:solidFill>
                  <a:srgbClr val="474F58"/>
                </a:solidFill>
                <a:latin typeface="Arial MT"/>
                <a:cs typeface="Arial MT"/>
              </a:rPr>
              <a:t>Традиционным инструментам безопасности трудно обнаружить скомпрометированного инсайдера, если схема атаки или цепочка уничтожений в настоящее время не известны (например, при атаке нулевого дня) или если атака распространяется в горизонтальном направлении через организацию путем изменения учетных данных, IP-адресов или компьютеров. Однако технология UEBA может обнаружить атаки такого типа, поскольку они почти всегда заставляют активы вести себя иначе, чем установленные базовые показатели</a:t>
            </a:r>
            <a:endParaRPr sz="900" dirty="0">
              <a:latin typeface="Arial MT"/>
              <a:cs typeface="Arial MT"/>
            </a:endParaRPr>
          </a:p>
        </p:txBody>
      </p:sp>
      <p:sp>
        <p:nvSpPr>
          <p:cNvPr id="17" name="object 20"/>
          <p:cNvSpPr txBox="1"/>
          <p:nvPr/>
        </p:nvSpPr>
        <p:spPr>
          <a:xfrm>
            <a:off x="283777" y="5466203"/>
            <a:ext cx="3163444" cy="1364412"/>
          </a:xfrm>
          <a:prstGeom prst="rect">
            <a:avLst/>
          </a:prstGeom>
        </p:spPr>
        <p:txBody>
          <a:bodyPr vert="horz" wrap="square" lIns="0" tIns="12700" rIns="0" bIns="0" rtlCol="0">
            <a:spAutoFit/>
          </a:bodyPr>
          <a:lstStyle/>
          <a:p>
            <a:pPr marL="12700">
              <a:lnSpc>
                <a:spcPct val="100000"/>
              </a:lnSpc>
              <a:spcBef>
                <a:spcPts val="100"/>
              </a:spcBef>
            </a:pPr>
            <a:r>
              <a:rPr lang="ru-RU" sz="1200" spc="-25" dirty="0">
                <a:solidFill>
                  <a:srgbClr val="474F58"/>
                </a:solidFill>
                <a:latin typeface="Trebuchet MS"/>
                <a:cs typeface="Trebuchet MS"/>
              </a:rPr>
              <a:t>Приоритизация инцидентов</a:t>
            </a:r>
            <a:endParaRPr sz="1200" dirty="0">
              <a:latin typeface="Trebuchet MS"/>
              <a:cs typeface="Trebuchet MS"/>
            </a:endParaRPr>
          </a:p>
          <a:p>
            <a:pPr marL="12700" marR="5080">
              <a:lnSpc>
                <a:spcPct val="111100"/>
              </a:lnSpc>
              <a:spcBef>
                <a:spcPts val="840"/>
              </a:spcBef>
            </a:pPr>
            <a:r>
              <a:rPr lang="ru-RU" sz="900" spc="-10" dirty="0">
                <a:solidFill>
                  <a:srgbClr val="474F58"/>
                </a:solidFill>
                <a:latin typeface="Arial MT"/>
              </a:rPr>
              <a:t>SIEM собирает события и журналы от нескольких инструментов безопасности и критически важных систем и генерирует большое количество предупреждений, которые должны быть расследованы сотрудниками службы безопасности. Это приводит к усталости от оповещения, что является общей проблемой </a:t>
            </a:r>
            <a:r>
              <a:rPr lang="ru-RU" sz="900" u="sng" spc="80" dirty="0">
                <a:solidFill>
                  <a:srgbClr val="6ABA4F"/>
                </a:solidFill>
                <a:uFill>
                  <a:solidFill>
                    <a:srgbClr val="6ABA4F"/>
                  </a:solidFill>
                </a:uFill>
                <a:latin typeface="Trebuchet MS"/>
              </a:rPr>
              <a:t>центров управления безопасностью</a:t>
            </a:r>
            <a:r>
              <a:rPr sz="900" spc="-80" dirty="0">
                <a:solidFill>
                  <a:srgbClr val="474F58"/>
                </a:solidFill>
                <a:latin typeface="Arial MT"/>
                <a:cs typeface="Arial MT"/>
              </a:rPr>
              <a:t>(SOC).</a:t>
            </a:r>
            <a:endParaRPr sz="900" dirty="0">
              <a:latin typeface="Arial MT"/>
              <a:cs typeface="Arial MT"/>
            </a:endParaRPr>
          </a:p>
        </p:txBody>
      </p:sp>
      <p:sp>
        <p:nvSpPr>
          <p:cNvPr id="18" name="object 21"/>
          <p:cNvSpPr txBox="1"/>
          <p:nvPr/>
        </p:nvSpPr>
        <p:spPr>
          <a:xfrm>
            <a:off x="3592082" y="924828"/>
            <a:ext cx="3814558" cy="1550424"/>
          </a:xfrm>
          <a:prstGeom prst="rect">
            <a:avLst/>
          </a:prstGeom>
        </p:spPr>
        <p:txBody>
          <a:bodyPr vert="horz" wrap="square" lIns="0" tIns="12700" rIns="0" bIns="0" rtlCol="0">
            <a:spAutoFit/>
          </a:bodyPr>
          <a:lstStyle/>
          <a:p>
            <a:pPr marL="12700" marR="114935">
              <a:lnSpc>
                <a:spcPct val="111100"/>
              </a:lnSpc>
              <a:spcBef>
                <a:spcPts val="100"/>
              </a:spcBef>
            </a:pPr>
            <a:r>
              <a:rPr lang="ru-RU" sz="900" spc="-15" dirty="0">
                <a:solidFill>
                  <a:srgbClr val="474F58"/>
                </a:solidFill>
                <a:latin typeface="Arial MT"/>
              </a:rPr>
              <a:t>Решения UEBA могут помочь понять, какие инциденты являются особенно ненормальными, подозрительными или потенциально опасными в контексте вашей организации. UEBA может выйти за рамки базовых показателей и моделей угроз, добавив данные об организационной структуре, например, о критичности активов, а также о ролях и уровнях доступа конкретных организационных функций. Небольшое отклонение от нормы для критически важной защищенной системы или администратора верхнего уровня может стоить внимания исследователя; для рядового сотрудника только серьезное отклонение будет иметь высокий приоритет.</a:t>
            </a:r>
            <a:endParaRPr sz="900" spc="-15" dirty="0">
              <a:solidFill>
                <a:srgbClr val="474F58"/>
              </a:solidFill>
              <a:latin typeface="Arial MT"/>
            </a:endParaRPr>
          </a:p>
        </p:txBody>
      </p:sp>
      <p:sp>
        <p:nvSpPr>
          <p:cNvPr id="19" name="object 22"/>
          <p:cNvSpPr txBox="1"/>
          <p:nvPr/>
        </p:nvSpPr>
        <p:spPr>
          <a:xfrm>
            <a:off x="3591765" y="2723977"/>
            <a:ext cx="3815191" cy="1407308"/>
          </a:xfrm>
          <a:prstGeom prst="rect">
            <a:avLst/>
          </a:prstGeom>
        </p:spPr>
        <p:txBody>
          <a:bodyPr vert="horz" wrap="square" lIns="0" tIns="22860" rIns="0" bIns="0" rtlCol="0">
            <a:spAutoFit/>
          </a:bodyPr>
          <a:lstStyle/>
          <a:p>
            <a:pPr marL="12700" marR="321945">
              <a:lnSpc>
                <a:spcPts val="1400"/>
              </a:lnSpc>
              <a:spcBef>
                <a:spcPts val="180"/>
              </a:spcBef>
            </a:pPr>
            <a:r>
              <a:rPr lang="ru-RU" sz="1200" spc="-25" dirty="0">
                <a:solidFill>
                  <a:srgbClr val="474F58"/>
                </a:solidFill>
                <a:latin typeface="Trebuchet MS"/>
                <a:cs typeface="Trebuchet MS"/>
              </a:rPr>
              <a:t>Предотвращение потери данных (DLP) и предотвращение утечки данных</a:t>
            </a:r>
            <a:endParaRPr sz="1200" dirty="0">
              <a:latin typeface="Trebuchet MS"/>
              <a:cs typeface="Trebuchet MS"/>
            </a:endParaRPr>
          </a:p>
          <a:p>
            <a:pPr marL="12700" marR="5080">
              <a:lnSpc>
                <a:spcPct val="111100"/>
              </a:lnSpc>
              <a:spcBef>
                <a:spcPts val="800"/>
              </a:spcBef>
            </a:pPr>
            <a:r>
              <a:rPr lang="ru-RU" sz="900" spc="-35" dirty="0">
                <a:solidFill>
                  <a:srgbClr val="474F58"/>
                </a:solidFill>
                <a:latin typeface="Arial MT"/>
                <a:cs typeface="Arial MT"/>
              </a:rPr>
              <a:t>Инструменты предотвращения потери данных (DLP) используются для предотвращения утечки данных или незаконной передачи данных за пределы границ организации. Традиционные инструменты DLP сообщают о любых необычных действиях, осуществляемых с конфиденциальными данными, — они создают большое количество предупреждений, с которыми службам безопасности может быть сложно справиться</a:t>
            </a:r>
            <a:r>
              <a:rPr sz="900" spc="-15" dirty="0">
                <a:solidFill>
                  <a:srgbClr val="474F58"/>
                </a:solidFill>
                <a:latin typeface="Arial MT"/>
                <a:cs typeface="Arial MT"/>
              </a:rPr>
              <a:t>.</a:t>
            </a:r>
            <a:endParaRPr sz="900" dirty="0">
              <a:latin typeface="Arial MT"/>
              <a:cs typeface="Arial MT"/>
            </a:endParaRPr>
          </a:p>
        </p:txBody>
      </p:sp>
      <p:sp>
        <p:nvSpPr>
          <p:cNvPr id="20" name="object 23"/>
          <p:cNvSpPr txBox="1"/>
          <p:nvPr/>
        </p:nvSpPr>
        <p:spPr>
          <a:xfrm>
            <a:off x="3591069" y="4313452"/>
            <a:ext cx="3815571" cy="781624"/>
          </a:xfrm>
          <a:prstGeom prst="rect">
            <a:avLst/>
          </a:prstGeom>
        </p:spPr>
        <p:txBody>
          <a:bodyPr vert="horz" wrap="square" lIns="0" tIns="12700" rIns="0" bIns="0" rtlCol="0">
            <a:spAutoFit/>
          </a:bodyPr>
          <a:lstStyle/>
          <a:p>
            <a:pPr marL="12700" marR="5080">
              <a:lnSpc>
                <a:spcPct val="111100"/>
              </a:lnSpc>
              <a:spcBef>
                <a:spcPts val="100"/>
              </a:spcBef>
            </a:pPr>
            <a:r>
              <a:rPr lang="ru-RU" sz="900" spc="-35" dirty="0">
                <a:solidFill>
                  <a:srgbClr val="474F58"/>
                </a:solidFill>
                <a:latin typeface="Arial MT"/>
              </a:rPr>
              <a:t>Решения UEBA могут принимать оповещения DLP, расставлять приоритеты и консолидировать их, понимая, какие события представляют собой аномальное поведение по сравнению с известными базовыми показателями. Это экономит время следователям и помогает им быстрее обнаруживать реальные инциденты безопасности</a:t>
            </a:r>
            <a:r>
              <a:rPr lang="ru-RU" sz="900" spc="-75" dirty="0">
                <a:solidFill>
                  <a:srgbClr val="474F58"/>
                </a:solidFill>
                <a:latin typeface="Arial MT"/>
                <a:cs typeface="Arial MT"/>
              </a:rPr>
              <a:t>.</a:t>
            </a:r>
            <a:endParaRPr sz="900" dirty="0">
              <a:latin typeface="Arial MT"/>
              <a:cs typeface="Arial MT"/>
            </a:endParaRPr>
          </a:p>
        </p:txBody>
      </p:sp>
      <p:sp>
        <p:nvSpPr>
          <p:cNvPr id="21" name="object 24"/>
          <p:cNvSpPr txBox="1"/>
          <p:nvPr/>
        </p:nvSpPr>
        <p:spPr>
          <a:xfrm>
            <a:off x="3591068" y="5277243"/>
            <a:ext cx="3815571" cy="1068882"/>
          </a:xfrm>
          <a:prstGeom prst="rect">
            <a:avLst/>
          </a:prstGeom>
        </p:spPr>
        <p:txBody>
          <a:bodyPr vert="horz" wrap="square" lIns="0" tIns="12700" rIns="0" bIns="0" rtlCol="0">
            <a:spAutoFit/>
          </a:bodyPr>
          <a:lstStyle/>
          <a:p>
            <a:pPr marL="12700">
              <a:lnSpc>
                <a:spcPct val="100000"/>
              </a:lnSpc>
              <a:spcBef>
                <a:spcPts val="100"/>
              </a:spcBef>
            </a:pPr>
            <a:r>
              <a:rPr lang="ru-RU" sz="1200" spc="-35" dirty="0">
                <a:solidFill>
                  <a:srgbClr val="474F58"/>
                </a:solidFill>
                <a:latin typeface="Trebuchet MS"/>
                <a:cs typeface="Trebuchet MS"/>
              </a:rPr>
              <a:t>Аналитика объектов (</a:t>
            </a:r>
            <a:r>
              <a:rPr lang="en-US" sz="1200" spc="-35" dirty="0">
                <a:solidFill>
                  <a:srgbClr val="474F58"/>
                </a:solidFill>
                <a:latin typeface="Trebuchet MS"/>
                <a:cs typeface="Trebuchet MS"/>
              </a:rPr>
              <a:t>IoT)</a:t>
            </a:r>
            <a:endParaRPr sz="1200" dirty="0">
              <a:latin typeface="Trebuchet MS"/>
              <a:cs typeface="Trebuchet MS"/>
            </a:endParaRPr>
          </a:p>
          <a:p>
            <a:pPr marL="12700" marR="5080">
              <a:lnSpc>
                <a:spcPct val="111100"/>
              </a:lnSpc>
              <a:spcBef>
                <a:spcPts val="840"/>
              </a:spcBef>
            </a:pPr>
            <a:r>
              <a:rPr lang="ru-RU" sz="900" spc="-35" dirty="0">
                <a:solidFill>
                  <a:srgbClr val="474F58"/>
                </a:solidFill>
                <a:latin typeface="Arial MT"/>
              </a:rPr>
              <a:t>UEBA может быть особенно важен в борьбе с рисками безопасности Интернета вещей (</a:t>
            </a:r>
            <a:r>
              <a:rPr lang="ru-RU" sz="900" spc="-35" dirty="0" err="1">
                <a:solidFill>
                  <a:srgbClr val="474F58"/>
                </a:solidFill>
                <a:latin typeface="Arial MT"/>
              </a:rPr>
              <a:t>IoT</a:t>
            </a:r>
            <a:r>
              <a:rPr lang="ru-RU" sz="900" spc="-35" dirty="0">
                <a:solidFill>
                  <a:srgbClr val="474F58"/>
                </a:solidFill>
                <a:latin typeface="Arial MT"/>
              </a:rPr>
              <a:t>). Организации используют большие парки подключенных устройств, часто с минимальными мерами безопасности или вообще без них. Злоумышленники могут поставить под угрозу устройства </a:t>
            </a:r>
            <a:r>
              <a:rPr lang="ru-RU" sz="900" spc="-35" dirty="0" err="1">
                <a:solidFill>
                  <a:srgbClr val="474F58"/>
                </a:solidFill>
                <a:latin typeface="Arial MT"/>
              </a:rPr>
              <a:t>IoT</a:t>
            </a:r>
            <a:r>
              <a:rPr lang="ru-RU" sz="900" spc="-35" dirty="0">
                <a:solidFill>
                  <a:srgbClr val="474F58"/>
                </a:solidFill>
                <a:latin typeface="Arial MT"/>
              </a:rPr>
              <a:t>, использовать их для кражи данных или получения</a:t>
            </a:r>
            <a:endParaRPr sz="900" spc="-35" dirty="0">
              <a:solidFill>
                <a:srgbClr val="474F58"/>
              </a:solidFill>
              <a:latin typeface="Arial MT"/>
            </a:endParaRPr>
          </a:p>
        </p:txBody>
      </p:sp>
      <p:sp>
        <p:nvSpPr>
          <p:cNvPr id="22" name="object 25"/>
          <p:cNvSpPr txBox="1"/>
          <p:nvPr/>
        </p:nvSpPr>
        <p:spPr>
          <a:xfrm>
            <a:off x="7674366" y="924828"/>
            <a:ext cx="3295270" cy="308161"/>
          </a:xfrm>
          <a:prstGeom prst="rect">
            <a:avLst/>
          </a:prstGeom>
        </p:spPr>
        <p:txBody>
          <a:bodyPr vert="horz" wrap="square" lIns="0" tIns="12700" rIns="0" bIns="0" rtlCol="0">
            <a:spAutoFit/>
          </a:bodyPr>
          <a:lstStyle/>
          <a:p>
            <a:pPr marL="12700" marR="5080">
              <a:lnSpc>
                <a:spcPct val="111100"/>
              </a:lnSpc>
              <a:spcBef>
                <a:spcPts val="100"/>
              </a:spcBef>
            </a:pPr>
            <a:r>
              <a:rPr lang="ru-RU" sz="900" spc="-30" dirty="0">
                <a:solidFill>
                  <a:srgbClr val="474F58"/>
                </a:solidFill>
                <a:latin typeface="Arial MT"/>
                <a:cs typeface="Arial MT"/>
              </a:rPr>
              <a:t>доступа к другим ИТ-системам или, что еще хуже, использовать их для </a:t>
            </a:r>
            <a:r>
              <a:rPr lang="ru-RU" sz="900" spc="-30" dirty="0" err="1">
                <a:solidFill>
                  <a:srgbClr val="474F58"/>
                </a:solidFill>
                <a:latin typeface="Arial MT"/>
                <a:cs typeface="Arial MT"/>
              </a:rPr>
              <a:t>DDoS</a:t>
            </a:r>
            <a:r>
              <a:rPr lang="ru-RU" sz="900" spc="-30" dirty="0">
                <a:solidFill>
                  <a:srgbClr val="474F58"/>
                </a:solidFill>
                <a:latin typeface="Arial MT"/>
                <a:cs typeface="Arial MT"/>
              </a:rPr>
              <a:t>-атак или других атак на третьих лиц</a:t>
            </a:r>
            <a:r>
              <a:rPr sz="900" spc="-5" dirty="0">
                <a:solidFill>
                  <a:srgbClr val="474F58"/>
                </a:solidFill>
                <a:latin typeface="Arial MT"/>
                <a:cs typeface="Arial MT"/>
              </a:rPr>
              <a:t>.</a:t>
            </a:r>
            <a:endParaRPr sz="900" dirty="0">
              <a:latin typeface="Arial MT"/>
              <a:cs typeface="Arial MT"/>
            </a:endParaRPr>
          </a:p>
        </p:txBody>
      </p:sp>
      <p:sp>
        <p:nvSpPr>
          <p:cNvPr id="23" name="object 26"/>
          <p:cNvSpPr txBox="1"/>
          <p:nvPr/>
        </p:nvSpPr>
        <p:spPr>
          <a:xfrm>
            <a:off x="7674366" y="1383271"/>
            <a:ext cx="3371470" cy="1230722"/>
          </a:xfrm>
          <a:prstGeom prst="rect">
            <a:avLst/>
          </a:prstGeom>
        </p:spPr>
        <p:txBody>
          <a:bodyPr vert="horz" wrap="square" lIns="0" tIns="12700" rIns="0" bIns="0" rtlCol="0">
            <a:spAutoFit/>
          </a:bodyPr>
          <a:lstStyle/>
          <a:p>
            <a:pPr marL="12700" marR="5080">
              <a:lnSpc>
                <a:spcPct val="111100"/>
              </a:lnSpc>
              <a:spcBef>
                <a:spcPts val="100"/>
              </a:spcBef>
            </a:pPr>
            <a:r>
              <a:rPr lang="ru-RU" sz="900" spc="-30" dirty="0">
                <a:solidFill>
                  <a:srgbClr val="474F58"/>
                </a:solidFill>
                <a:latin typeface="Arial MT"/>
              </a:rPr>
              <a:t>Двумя чувствительными категориями Интернета вещей являются медицинские устройства и производственное оборудование. Подключенные медицинские устройства могут содержать критически важные данные и могут представлять угрозу для жизни, если используются непосредственно для ухода за пациентами. Выход из строя производственного оборудования может привести к большим финансовым потерям, а в некоторых случаях может поставить под угрозу безопасность сотрудников</a:t>
            </a:r>
            <a:r>
              <a:rPr sz="900" spc="-40" dirty="0">
                <a:solidFill>
                  <a:srgbClr val="474F58"/>
                </a:solidFill>
                <a:latin typeface="Arial MT"/>
                <a:cs typeface="Arial MT"/>
              </a:rPr>
              <a:t>.</a:t>
            </a:r>
            <a:endParaRPr sz="900" dirty="0">
              <a:latin typeface="Arial MT"/>
              <a:cs typeface="Arial MT"/>
            </a:endParaRPr>
          </a:p>
        </p:txBody>
      </p:sp>
      <p:sp>
        <p:nvSpPr>
          <p:cNvPr id="24" name="object 27"/>
          <p:cNvSpPr txBox="1"/>
          <p:nvPr/>
        </p:nvSpPr>
        <p:spPr>
          <a:xfrm>
            <a:off x="7674366" y="2667039"/>
            <a:ext cx="3289300" cy="769441"/>
          </a:xfrm>
          <a:prstGeom prst="rect">
            <a:avLst/>
          </a:prstGeom>
        </p:spPr>
        <p:txBody>
          <a:bodyPr vert="horz" wrap="square" lIns="0" tIns="12700" rIns="0" bIns="0" rtlCol="0">
            <a:spAutoFit/>
          </a:bodyPr>
          <a:lstStyle/>
          <a:p>
            <a:pPr marL="12700" marR="5080">
              <a:lnSpc>
                <a:spcPct val="111100"/>
              </a:lnSpc>
              <a:spcBef>
                <a:spcPts val="100"/>
              </a:spcBef>
            </a:pPr>
            <a:r>
              <a:rPr lang="ru-RU" sz="900" spc="-30" dirty="0">
                <a:solidFill>
                  <a:srgbClr val="474F58"/>
                </a:solidFill>
                <a:latin typeface="Arial MT"/>
              </a:rPr>
              <a:t>UEBA может отслеживать неограниченное количество подключенных устройств, устанавливать базовый уровень поведения для каждого устройства или группы подобных устройств и немедленно обнаруживать, выходит ли устройство за пределы своих обычных границ. Например</a:t>
            </a:r>
            <a:r>
              <a:rPr sz="900" spc="-20" dirty="0">
                <a:solidFill>
                  <a:srgbClr val="474F58"/>
                </a:solidFill>
                <a:latin typeface="Arial MT"/>
                <a:cs typeface="Arial MT"/>
              </a:rPr>
              <a:t>:</a:t>
            </a:r>
            <a:endParaRPr sz="900" dirty="0">
              <a:latin typeface="Arial MT"/>
              <a:cs typeface="Arial MT"/>
            </a:endParaRPr>
          </a:p>
        </p:txBody>
      </p:sp>
      <p:sp>
        <p:nvSpPr>
          <p:cNvPr id="25" name="object 28"/>
          <p:cNvSpPr txBox="1"/>
          <p:nvPr/>
        </p:nvSpPr>
        <p:spPr>
          <a:xfrm>
            <a:off x="7665704" y="3494440"/>
            <a:ext cx="3289300" cy="910506"/>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Char char="•"/>
              <a:tabLst>
                <a:tab pos="127000" algn="l"/>
              </a:tabLst>
            </a:pPr>
            <a:r>
              <a:rPr lang="ru-RU" sz="900" spc="-25" dirty="0">
                <a:solidFill>
                  <a:srgbClr val="474747"/>
                </a:solidFill>
                <a:latin typeface="Arial MT"/>
                <a:cs typeface="Arial MT"/>
              </a:rPr>
              <a:t>Подключения к необычным адресам или устройствам или от них</a:t>
            </a:r>
            <a:endParaRPr sz="900" dirty="0">
              <a:latin typeface="Arial MT"/>
              <a:cs typeface="Arial MT"/>
            </a:endParaRPr>
          </a:p>
          <a:p>
            <a:pPr marL="127000" indent="-114300">
              <a:lnSpc>
                <a:spcPct val="100000"/>
              </a:lnSpc>
              <a:spcBef>
                <a:spcPts val="820"/>
              </a:spcBef>
              <a:buClr>
                <a:srgbClr val="49AA4D"/>
              </a:buClr>
              <a:buChar char="•"/>
              <a:tabLst>
                <a:tab pos="127000" algn="l"/>
              </a:tabLst>
            </a:pPr>
            <a:r>
              <a:rPr lang="ru-RU" sz="900" spc="-5" dirty="0">
                <a:solidFill>
                  <a:srgbClr val="474747"/>
                </a:solidFill>
                <a:latin typeface="Arial MT"/>
                <a:cs typeface="Arial MT"/>
              </a:rPr>
              <a:t>Активность в необычное время</a:t>
            </a:r>
            <a:endParaRPr sz="900" dirty="0">
              <a:latin typeface="Arial MT"/>
              <a:cs typeface="Arial MT"/>
            </a:endParaRPr>
          </a:p>
          <a:p>
            <a:pPr marL="127000" indent="-114300">
              <a:lnSpc>
                <a:spcPct val="100000"/>
              </a:lnSpc>
              <a:spcBef>
                <a:spcPts val="820"/>
              </a:spcBef>
              <a:buClr>
                <a:srgbClr val="49AA4D"/>
              </a:buClr>
              <a:buChar char="•"/>
              <a:tabLst>
                <a:tab pos="127000" algn="l"/>
              </a:tabLst>
            </a:pPr>
            <a:r>
              <a:rPr lang="ru-RU" sz="900" spc="-35" dirty="0">
                <a:solidFill>
                  <a:srgbClr val="474747"/>
                </a:solidFill>
                <a:latin typeface="Arial MT"/>
                <a:cs typeface="Arial MT"/>
              </a:rPr>
              <a:t>Включены функции устройства, которые обычно не используются</a:t>
            </a:r>
            <a:endParaRPr sz="900" dirty="0">
              <a:latin typeface="Arial MT"/>
              <a:cs typeface="Arial MT"/>
            </a:endParaRPr>
          </a:p>
        </p:txBody>
      </p:sp>
      <p:grpSp>
        <p:nvGrpSpPr>
          <p:cNvPr id="26" name="object 29"/>
          <p:cNvGrpSpPr/>
          <p:nvPr/>
        </p:nvGrpSpPr>
        <p:grpSpPr>
          <a:xfrm>
            <a:off x="7674366" y="4511948"/>
            <a:ext cx="2397125" cy="1824355"/>
            <a:chOff x="6839204" y="4858042"/>
            <a:chExt cx="2397125" cy="1824355"/>
          </a:xfrm>
        </p:grpSpPr>
        <p:pic>
          <p:nvPicPr>
            <p:cNvPr id="27" name="object 30"/>
            <p:cNvPicPr/>
            <p:nvPr/>
          </p:nvPicPr>
          <p:blipFill>
            <a:blip r:embed="rId3" cstate="print"/>
            <a:stretch>
              <a:fillRect/>
            </a:stretch>
          </p:blipFill>
          <p:spPr>
            <a:xfrm>
              <a:off x="6842377" y="4861218"/>
              <a:ext cx="2390398" cy="1817824"/>
            </a:xfrm>
            <a:prstGeom prst="rect">
              <a:avLst/>
            </a:prstGeom>
          </p:spPr>
        </p:pic>
        <p:sp>
          <p:nvSpPr>
            <p:cNvPr id="28" name="object 31"/>
            <p:cNvSpPr/>
            <p:nvPr/>
          </p:nvSpPr>
          <p:spPr>
            <a:xfrm>
              <a:off x="6842379" y="4861217"/>
              <a:ext cx="2390775" cy="1818005"/>
            </a:xfrm>
            <a:custGeom>
              <a:avLst/>
              <a:gdLst/>
              <a:ahLst/>
              <a:cxnLst/>
              <a:rect l="l" t="t" r="r" b="b"/>
              <a:pathLst>
                <a:path w="2390775" h="1818004">
                  <a:moveTo>
                    <a:pt x="0" y="1817827"/>
                  </a:moveTo>
                  <a:lnTo>
                    <a:pt x="2390394" y="1817827"/>
                  </a:lnTo>
                  <a:lnTo>
                    <a:pt x="2390394" y="0"/>
                  </a:lnTo>
                  <a:lnTo>
                    <a:pt x="0" y="0"/>
                  </a:lnTo>
                  <a:lnTo>
                    <a:pt x="0" y="1817827"/>
                  </a:lnTo>
                  <a:close/>
                </a:path>
              </a:pathLst>
            </a:custGeom>
            <a:ln w="6350">
              <a:solidFill>
                <a:srgbClr val="D7DCE0"/>
              </a:solidFill>
            </a:ln>
          </p:spPr>
          <p:txBody>
            <a:bodyPr wrap="square" lIns="0" tIns="0" rIns="0" bIns="0" rtlCol="0"/>
            <a:lstStyle/>
            <a:p>
              <a:endParaRPr/>
            </a:p>
          </p:txBody>
        </p:sp>
      </p:grpSp>
      <p:sp>
        <p:nvSpPr>
          <p:cNvPr id="29" name="object 32"/>
          <p:cNvSpPr txBox="1"/>
          <p:nvPr/>
        </p:nvSpPr>
        <p:spPr>
          <a:xfrm>
            <a:off x="7665705" y="6443126"/>
            <a:ext cx="4084336" cy="263790"/>
          </a:xfrm>
          <a:prstGeom prst="rect">
            <a:avLst/>
          </a:prstGeom>
        </p:spPr>
        <p:txBody>
          <a:bodyPr vert="horz" wrap="square" lIns="0" tIns="7620" rIns="0" bIns="0" rtlCol="0">
            <a:spAutoFit/>
          </a:bodyPr>
          <a:lstStyle/>
          <a:p>
            <a:pPr marL="12700" marR="5080">
              <a:lnSpc>
                <a:spcPct val="104200"/>
              </a:lnSpc>
              <a:spcBef>
                <a:spcPts val="60"/>
              </a:spcBef>
            </a:pPr>
            <a:r>
              <a:rPr lang="ru-RU" sz="800" i="1" spc="-25" dirty="0">
                <a:solidFill>
                  <a:srgbClr val="474F58"/>
                </a:solidFill>
                <a:latin typeface="Arial"/>
                <a:cs typeface="Arial"/>
              </a:rPr>
              <a:t>Необычная активность инсайдера, обнаруженная решением </a:t>
            </a:r>
            <a:r>
              <a:rPr sz="800" i="1" u="sng" spc="-65" dirty="0" err="1">
                <a:solidFill>
                  <a:srgbClr val="49AA4D"/>
                </a:solidFill>
                <a:uFill>
                  <a:solidFill>
                    <a:srgbClr val="49AA4D"/>
                  </a:solidFill>
                </a:uFill>
                <a:latin typeface="Arial"/>
                <a:cs typeface="Arial"/>
                <a:hlinkClick r:id="rId4"/>
              </a:rPr>
              <a:t>E</a:t>
            </a:r>
            <a:r>
              <a:rPr sz="800" i="1" u="sng" spc="-55" dirty="0" err="1">
                <a:solidFill>
                  <a:srgbClr val="49AA4D"/>
                </a:solidFill>
                <a:uFill>
                  <a:solidFill>
                    <a:srgbClr val="49AA4D"/>
                  </a:solidFill>
                </a:uFill>
                <a:latin typeface="Arial"/>
                <a:cs typeface="Arial"/>
                <a:hlinkClick r:id="rId4"/>
              </a:rPr>
              <a:t>x</a:t>
            </a:r>
            <a:r>
              <a:rPr sz="800" i="1" u="sng" spc="-40" dirty="0" err="1">
                <a:solidFill>
                  <a:srgbClr val="49AA4D"/>
                </a:solidFill>
                <a:uFill>
                  <a:solidFill>
                    <a:srgbClr val="49AA4D"/>
                  </a:solidFill>
                </a:uFill>
                <a:latin typeface="Arial"/>
                <a:cs typeface="Arial"/>
                <a:hlinkClick r:id="rId4"/>
              </a:rPr>
              <a:t>abea</a:t>
            </a:r>
            <a:r>
              <a:rPr sz="800" i="1" u="sng" dirty="0" err="1">
                <a:solidFill>
                  <a:srgbClr val="49AA4D"/>
                </a:solidFill>
                <a:uFill>
                  <a:solidFill>
                    <a:srgbClr val="49AA4D"/>
                  </a:solidFill>
                </a:uFill>
                <a:latin typeface="Arial"/>
                <a:cs typeface="Arial"/>
                <a:hlinkClick r:id="rId4"/>
              </a:rPr>
              <a:t>m</a:t>
            </a:r>
            <a:r>
              <a:rPr sz="800" i="1" u="sng" spc="-35" dirty="0">
                <a:solidFill>
                  <a:srgbClr val="49AA4D"/>
                </a:solidFill>
                <a:uFill>
                  <a:solidFill>
                    <a:srgbClr val="49AA4D"/>
                  </a:solidFill>
                </a:uFill>
                <a:latin typeface="Arial"/>
                <a:cs typeface="Arial"/>
                <a:hlinkClick r:id="rId4"/>
              </a:rPr>
              <a:t> </a:t>
            </a:r>
            <a:r>
              <a:rPr sz="800" i="1" u="sng" spc="-55" dirty="0">
                <a:solidFill>
                  <a:srgbClr val="49AA4D"/>
                </a:solidFill>
                <a:uFill>
                  <a:solidFill>
                    <a:srgbClr val="49AA4D"/>
                  </a:solidFill>
                </a:uFill>
                <a:latin typeface="Arial"/>
                <a:cs typeface="Arial"/>
                <a:hlinkClick r:id="rId4"/>
              </a:rPr>
              <a:t>UE</a:t>
            </a:r>
            <a:r>
              <a:rPr sz="800" i="1" u="sng" spc="-60" dirty="0">
                <a:solidFill>
                  <a:srgbClr val="49AA4D"/>
                </a:solidFill>
                <a:uFill>
                  <a:solidFill>
                    <a:srgbClr val="49AA4D"/>
                  </a:solidFill>
                </a:uFill>
                <a:latin typeface="Arial"/>
                <a:cs typeface="Arial"/>
                <a:hlinkClick r:id="rId4"/>
              </a:rPr>
              <a:t>B</a:t>
            </a:r>
            <a:r>
              <a:rPr sz="800" i="1" u="sng" spc="-50" dirty="0">
                <a:solidFill>
                  <a:srgbClr val="49AA4D"/>
                </a:solidFill>
                <a:uFill>
                  <a:solidFill>
                    <a:srgbClr val="49AA4D"/>
                  </a:solidFill>
                </a:uFill>
                <a:latin typeface="Arial"/>
                <a:cs typeface="Arial"/>
                <a:hlinkClick r:id="rId4"/>
              </a:rPr>
              <a:t>A </a:t>
            </a:r>
            <a:r>
              <a:rPr sz="800" i="1" u="sng" spc="-35" dirty="0">
                <a:solidFill>
                  <a:srgbClr val="49AA4D"/>
                </a:solidFill>
                <a:uFill>
                  <a:solidFill>
                    <a:srgbClr val="49AA4D"/>
                  </a:solidFill>
                </a:uFill>
                <a:latin typeface="Arial"/>
                <a:cs typeface="Arial"/>
                <a:hlinkClick r:id="rId4"/>
              </a:rPr>
              <a:t> </a:t>
            </a:r>
            <a:r>
              <a:rPr sz="800" i="1" spc="-35" dirty="0">
                <a:solidFill>
                  <a:srgbClr val="49AA4D"/>
                </a:solidFill>
                <a:latin typeface="Arial"/>
                <a:cs typeface="Arial"/>
                <a:hlinkClick r:id="rId4"/>
              </a:rPr>
              <a:t> </a:t>
            </a:r>
            <a:r>
              <a:rPr lang="ru-RU" sz="800" i="1" spc="-35" dirty="0">
                <a:solidFill>
                  <a:srgbClr val="474F58"/>
                </a:solidFill>
                <a:latin typeface="Arial"/>
                <a:cs typeface="Arial"/>
              </a:rPr>
              <a:t>в рамках SIEM нового поколения. Источник:</a:t>
            </a:r>
            <a:r>
              <a:rPr sz="800" i="1" spc="-35" dirty="0">
                <a:solidFill>
                  <a:srgbClr val="474F58"/>
                </a:solidFill>
                <a:latin typeface="Arial"/>
                <a:cs typeface="Arial"/>
              </a:rPr>
              <a:t> </a:t>
            </a:r>
            <a:r>
              <a:rPr sz="800" i="1" spc="-65" dirty="0">
                <a:solidFill>
                  <a:srgbClr val="474F58"/>
                </a:solidFill>
                <a:latin typeface="Arial"/>
                <a:cs typeface="Arial"/>
              </a:rPr>
              <a:t>E</a:t>
            </a:r>
            <a:r>
              <a:rPr sz="800" i="1" spc="-55" dirty="0">
                <a:solidFill>
                  <a:srgbClr val="474F58"/>
                </a:solidFill>
                <a:latin typeface="Arial"/>
                <a:cs typeface="Arial"/>
              </a:rPr>
              <a:t>x</a:t>
            </a:r>
            <a:r>
              <a:rPr sz="800" i="1" spc="-35" dirty="0">
                <a:solidFill>
                  <a:srgbClr val="474F58"/>
                </a:solidFill>
                <a:latin typeface="Arial"/>
                <a:cs typeface="Arial"/>
              </a:rPr>
              <a:t>abeam</a:t>
            </a:r>
            <a:endParaRPr sz="800" dirty="0">
              <a:latin typeface="Arial"/>
              <a:cs typeface="Arial"/>
            </a:endParaRPr>
          </a:p>
        </p:txBody>
      </p:sp>
    </p:spTree>
    <p:extLst>
      <p:ext uri="{BB962C8B-B14F-4D97-AF65-F5344CB8AC3E}">
        <p14:creationId xmlns:p14="http://schemas.microsoft.com/office/powerpoint/2010/main" val="2198166627"/>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820160" cy="552240"/>
          </a:xfrm>
          <a:prstGeom prst="rect">
            <a:avLst/>
          </a:prstGeom>
          <a:noFill/>
          <a:ln w="0">
            <a:noFill/>
          </a:ln>
        </p:spPr>
        <p:txBody>
          <a:bodyPr lIns="0" tIns="0" rIns="0" bIns="0" anchor="t">
            <a:noAutofit/>
          </a:bodyPr>
          <a:lstStyle/>
          <a:p>
            <a:pPr>
              <a:lnSpc>
                <a:spcPct val="100000"/>
              </a:lnSpc>
            </a:pPr>
            <a:r>
              <a:rPr lang="ru-RU" sz="3200" spc="-1" dirty="0" smtClean="0">
                <a:solidFill>
                  <a:srgbClr val="2369B0"/>
                </a:solidFill>
                <a:latin typeface="Times New Roman"/>
              </a:rPr>
              <a:t>Как работает </a:t>
            </a:r>
            <a:r>
              <a:rPr lang="en-US" sz="3200" spc="-1" dirty="0" smtClean="0">
                <a:solidFill>
                  <a:srgbClr val="2369B0"/>
                </a:solidFill>
                <a:latin typeface="Times New Roman"/>
              </a:rPr>
              <a:t>UEBA</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30" name="object 17"/>
          <p:cNvSpPr txBox="1"/>
          <p:nvPr/>
        </p:nvSpPr>
        <p:spPr>
          <a:xfrm>
            <a:off x="304560" y="790538"/>
            <a:ext cx="4299756" cy="228268"/>
          </a:xfrm>
          <a:prstGeom prst="rect">
            <a:avLst/>
          </a:prstGeom>
        </p:spPr>
        <p:txBody>
          <a:bodyPr vert="horz" wrap="square" lIns="0" tIns="12700" rIns="0" bIns="0" rtlCol="0">
            <a:spAutoFit/>
          </a:bodyPr>
          <a:lstStyle/>
          <a:p>
            <a:pPr marL="12700">
              <a:lnSpc>
                <a:spcPct val="100000"/>
              </a:lnSpc>
              <a:spcBef>
                <a:spcPts val="1070"/>
              </a:spcBef>
            </a:pPr>
            <a:r>
              <a:rPr lang="ru-RU" sz="1400" spc="-15" dirty="0" smtClean="0">
                <a:solidFill>
                  <a:srgbClr val="474F58"/>
                </a:solidFill>
                <a:latin typeface="Trebuchet MS"/>
                <a:cs typeface="Trebuchet MS"/>
              </a:rPr>
              <a:t>Целостный </a:t>
            </a:r>
            <a:r>
              <a:rPr lang="ru-RU" sz="1400" spc="-15" dirty="0">
                <a:solidFill>
                  <a:srgbClr val="474F58"/>
                </a:solidFill>
                <a:latin typeface="Trebuchet MS"/>
                <a:cs typeface="Trebuchet MS"/>
              </a:rPr>
              <a:t>анализ по множеству источников данных</a:t>
            </a:r>
            <a:endParaRPr sz="1400" dirty="0">
              <a:latin typeface="Trebuchet MS"/>
              <a:cs typeface="Trebuchet MS"/>
            </a:endParaRPr>
          </a:p>
        </p:txBody>
      </p:sp>
      <p:sp>
        <p:nvSpPr>
          <p:cNvPr id="31" name="object 18"/>
          <p:cNvSpPr txBox="1"/>
          <p:nvPr/>
        </p:nvSpPr>
        <p:spPr>
          <a:xfrm>
            <a:off x="304560" y="1199504"/>
            <a:ext cx="5443220" cy="490584"/>
          </a:xfrm>
          <a:prstGeom prst="rect">
            <a:avLst/>
          </a:prstGeom>
        </p:spPr>
        <p:txBody>
          <a:bodyPr vert="horz" wrap="square" lIns="0" tIns="12700" rIns="0" bIns="0" rtlCol="0">
            <a:spAutoFit/>
          </a:bodyPr>
          <a:lstStyle/>
          <a:p>
            <a:pPr marL="12700" marR="5080">
              <a:lnSpc>
                <a:spcPct val="106100"/>
              </a:lnSpc>
              <a:spcBef>
                <a:spcPts val="100"/>
              </a:spcBef>
            </a:pPr>
            <a:r>
              <a:rPr lang="ru-RU" sz="1000" spc="10" dirty="0">
                <a:solidFill>
                  <a:srgbClr val="474F58"/>
                </a:solidFill>
                <a:latin typeface="Arial MT"/>
              </a:rPr>
              <a:t>Истинная сила решения UEBA заключается в его способности преодолевать границы организации, ИТ-системы и источники данных и анализировать все данные, доступные для конкретного пользователя или организации.</a:t>
            </a:r>
            <a:endParaRPr sz="1000" spc="10" dirty="0">
              <a:solidFill>
                <a:srgbClr val="474F58"/>
              </a:solidFill>
              <a:latin typeface="Arial MT"/>
            </a:endParaRPr>
          </a:p>
        </p:txBody>
      </p:sp>
      <p:sp>
        <p:nvSpPr>
          <p:cNvPr id="32" name="object 19"/>
          <p:cNvSpPr txBox="1"/>
          <p:nvPr/>
        </p:nvSpPr>
        <p:spPr>
          <a:xfrm>
            <a:off x="312180" y="2164783"/>
            <a:ext cx="2734309" cy="476250"/>
          </a:xfrm>
          <a:prstGeom prst="rect">
            <a:avLst/>
          </a:prstGeom>
        </p:spPr>
        <p:txBody>
          <a:bodyPr vert="horz" wrap="square" lIns="0" tIns="12700" rIns="0" bIns="0" rtlCol="0">
            <a:spAutoFit/>
          </a:bodyPr>
          <a:lstStyle/>
          <a:p>
            <a:pPr marL="12700" marR="5080">
              <a:lnSpc>
                <a:spcPct val="111100"/>
              </a:lnSpc>
              <a:spcBef>
                <a:spcPts val="100"/>
              </a:spcBef>
            </a:pPr>
            <a:r>
              <a:rPr lang="ru-RU" sz="900" spc="-10" dirty="0">
                <a:solidFill>
                  <a:srgbClr val="474F58"/>
                </a:solidFill>
                <a:latin typeface="Arial MT"/>
              </a:rPr>
              <a:t>Решение UEBA должно анализировать как можно больше источников данных. Некоторые примеры источников данных включают в себя</a:t>
            </a:r>
            <a:r>
              <a:rPr sz="900" spc="-10" dirty="0">
                <a:solidFill>
                  <a:srgbClr val="474F58"/>
                </a:solidFill>
                <a:latin typeface="Arial MT"/>
              </a:rPr>
              <a:t>:</a:t>
            </a:r>
          </a:p>
        </p:txBody>
      </p:sp>
      <p:sp>
        <p:nvSpPr>
          <p:cNvPr id="33" name="object 20"/>
          <p:cNvSpPr txBox="1"/>
          <p:nvPr/>
        </p:nvSpPr>
        <p:spPr>
          <a:xfrm>
            <a:off x="312181" y="2694335"/>
            <a:ext cx="2207895" cy="289823"/>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Char char="•"/>
              <a:tabLst>
                <a:tab pos="127000" algn="l"/>
              </a:tabLst>
            </a:pPr>
            <a:r>
              <a:rPr lang="ru-RU" sz="900" spc="-10" dirty="0">
                <a:solidFill>
                  <a:srgbClr val="474747"/>
                </a:solidFill>
                <a:latin typeface="Arial MT"/>
                <a:cs typeface="Arial MT"/>
              </a:rPr>
              <a:t>Системы аутентификации, такие как Active Directory</a:t>
            </a:r>
            <a:endParaRPr sz="900" dirty="0">
              <a:latin typeface="Arial MT"/>
              <a:cs typeface="Arial MT"/>
            </a:endParaRPr>
          </a:p>
        </p:txBody>
      </p:sp>
      <p:sp>
        <p:nvSpPr>
          <p:cNvPr id="34" name="object 21"/>
          <p:cNvSpPr txBox="1"/>
          <p:nvPr/>
        </p:nvSpPr>
        <p:spPr>
          <a:xfrm>
            <a:off x="315991" y="3050359"/>
            <a:ext cx="2379474" cy="151323"/>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Char char="•"/>
              <a:tabLst>
                <a:tab pos="127000" algn="l"/>
              </a:tabLst>
            </a:pPr>
            <a:r>
              <a:rPr lang="ru-RU" sz="900" spc="-10" dirty="0">
                <a:solidFill>
                  <a:srgbClr val="474747"/>
                </a:solidFill>
                <a:latin typeface="Arial MT"/>
              </a:rPr>
              <a:t>Системы доступа, такие как VPN и прокси</a:t>
            </a:r>
            <a:endParaRPr sz="900" spc="-10" dirty="0">
              <a:solidFill>
                <a:srgbClr val="474747"/>
              </a:solidFill>
              <a:latin typeface="Arial MT"/>
            </a:endParaRPr>
          </a:p>
        </p:txBody>
      </p:sp>
      <p:sp>
        <p:nvSpPr>
          <p:cNvPr id="35" name="object 22"/>
          <p:cNvSpPr txBox="1"/>
          <p:nvPr/>
        </p:nvSpPr>
        <p:spPr>
          <a:xfrm>
            <a:off x="312181" y="3341959"/>
            <a:ext cx="2298700" cy="151323"/>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Char char="•"/>
              <a:tabLst>
                <a:tab pos="127000" algn="l"/>
              </a:tabLst>
            </a:pPr>
            <a:r>
              <a:rPr lang="ru-RU" sz="900" spc="-10" dirty="0">
                <a:solidFill>
                  <a:srgbClr val="474747"/>
                </a:solidFill>
                <a:latin typeface="Arial MT"/>
              </a:rPr>
              <a:t>Базы данных управления конфигурацией</a:t>
            </a:r>
            <a:endParaRPr sz="900" spc="-10" dirty="0">
              <a:solidFill>
                <a:srgbClr val="474747"/>
              </a:solidFill>
              <a:latin typeface="Arial MT"/>
            </a:endParaRPr>
          </a:p>
        </p:txBody>
      </p:sp>
      <p:sp>
        <p:nvSpPr>
          <p:cNvPr id="36" name="object 23"/>
          <p:cNvSpPr txBox="1"/>
          <p:nvPr/>
        </p:nvSpPr>
        <p:spPr>
          <a:xfrm>
            <a:off x="312181" y="3615131"/>
            <a:ext cx="2748280" cy="615681"/>
          </a:xfrm>
          <a:prstGeom prst="rect">
            <a:avLst/>
          </a:prstGeom>
        </p:spPr>
        <p:txBody>
          <a:bodyPr vert="horz" wrap="square" lIns="0" tIns="12700" rIns="0" bIns="0" rtlCol="0">
            <a:spAutoFit/>
          </a:bodyPr>
          <a:lstStyle/>
          <a:p>
            <a:pPr marL="127000" marR="5080" indent="-114300">
              <a:lnSpc>
                <a:spcPct val="111100"/>
              </a:lnSpc>
              <a:spcBef>
                <a:spcPts val="100"/>
              </a:spcBef>
              <a:buClr>
                <a:srgbClr val="49AA4D"/>
              </a:buClr>
              <a:buChar char="•"/>
              <a:tabLst>
                <a:tab pos="127000" algn="l"/>
              </a:tabLst>
            </a:pPr>
            <a:r>
              <a:rPr lang="ru-RU" sz="900" spc="-25" dirty="0">
                <a:solidFill>
                  <a:srgbClr val="474747"/>
                </a:solidFill>
                <a:latin typeface="Arial MT"/>
                <a:cs typeface="Arial MT"/>
              </a:rPr>
              <a:t>Данные о человеческих ресурсах — новые сотрудники, ушедшие сотрудники и любые данные, которые предоставляют дополнительный контекст для пользователей</a:t>
            </a:r>
            <a:endParaRPr sz="900" dirty="0">
              <a:latin typeface="Arial MT"/>
              <a:cs typeface="Arial MT"/>
            </a:endParaRPr>
          </a:p>
        </p:txBody>
      </p:sp>
      <p:sp>
        <p:nvSpPr>
          <p:cNvPr id="37" name="object 24"/>
          <p:cNvSpPr txBox="1"/>
          <p:nvPr/>
        </p:nvSpPr>
        <p:spPr>
          <a:xfrm>
            <a:off x="307607" y="4352995"/>
            <a:ext cx="2719705" cy="308161"/>
          </a:xfrm>
          <a:prstGeom prst="rect">
            <a:avLst/>
          </a:prstGeom>
        </p:spPr>
        <p:txBody>
          <a:bodyPr vert="horz" wrap="square" lIns="0" tIns="12700" rIns="0" bIns="0" rtlCol="0">
            <a:spAutoFit/>
          </a:bodyPr>
          <a:lstStyle/>
          <a:p>
            <a:pPr marL="127000" marR="5080" indent="-114300">
              <a:lnSpc>
                <a:spcPct val="111100"/>
              </a:lnSpc>
              <a:spcBef>
                <a:spcPts val="100"/>
              </a:spcBef>
              <a:buClr>
                <a:srgbClr val="49AA4D"/>
              </a:buClr>
              <a:buChar char="•"/>
              <a:tabLst>
                <a:tab pos="127000" algn="l"/>
              </a:tabLst>
            </a:pPr>
            <a:r>
              <a:rPr lang="ru-RU" sz="900" dirty="0">
                <a:solidFill>
                  <a:srgbClr val="474747"/>
                </a:solidFill>
                <a:latin typeface="Arial MT"/>
                <a:cs typeface="Arial MT"/>
              </a:rPr>
              <a:t>Межсетевой экран, системы обнаружения и предотвращения вторжений (IDPS)</a:t>
            </a:r>
            <a:endParaRPr sz="900" dirty="0">
              <a:latin typeface="Arial MT"/>
              <a:cs typeface="Arial MT"/>
            </a:endParaRPr>
          </a:p>
        </p:txBody>
      </p:sp>
      <p:sp>
        <p:nvSpPr>
          <p:cNvPr id="38" name="object 25"/>
          <p:cNvSpPr txBox="1"/>
          <p:nvPr/>
        </p:nvSpPr>
        <p:spPr>
          <a:xfrm>
            <a:off x="312181" y="4770481"/>
            <a:ext cx="2527300" cy="151323"/>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Char char="•"/>
              <a:tabLst>
                <a:tab pos="127000" algn="l"/>
              </a:tabLst>
            </a:pPr>
            <a:r>
              <a:rPr lang="ru-RU" sz="900" dirty="0">
                <a:solidFill>
                  <a:srgbClr val="474747"/>
                </a:solidFill>
                <a:latin typeface="Arial MT"/>
                <a:cs typeface="Arial MT"/>
              </a:rPr>
              <a:t>Антивредоносные и антивирусные системы</a:t>
            </a:r>
            <a:endParaRPr sz="900" dirty="0">
              <a:latin typeface="Arial MT"/>
              <a:cs typeface="Arial MT"/>
            </a:endParaRPr>
          </a:p>
        </p:txBody>
      </p:sp>
      <p:sp>
        <p:nvSpPr>
          <p:cNvPr id="39" name="object 26"/>
          <p:cNvSpPr txBox="1"/>
          <p:nvPr/>
        </p:nvSpPr>
        <p:spPr>
          <a:xfrm>
            <a:off x="312181" y="5094292"/>
            <a:ext cx="2603500" cy="287833"/>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Char char="•"/>
              <a:tabLst>
                <a:tab pos="127000" algn="l"/>
              </a:tabLst>
            </a:pPr>
            <a:r>
              <a:rPr lang="ru-RU" sz="900" spc="-20" dirty="0">
                <a:solidFill>
                  <a:srgbClr val="474747"/>
                </a:solidFill>
                <a:latin typeface="Arial MT"/>
                <a:cs typeface="Arial MT"/>
              </a:rPr>
              <a:t>Системы обнаружения и реагирования на конечные точки</a:t>
            </a:r>
            <a:endParaRPr sz="900" dirty="0">
              <a:latin typeface="Arial MT"/>
              <a:cs typeface="Arial MT"/>
            </a:endParaRPr>
          </a:p>
        </p:txBody>
      </p:sp>
      <p:sp>
        <p:nvSpPr>
          <p:cNvPr id="40" name="object 27"/>
          <p:cNvSpPr txBox="1"/>
          <p:nvPr/>
        </p:nvSpPr>
        <p:spPr>
          <a:xfrm>
            <a:off x="312180" y="5488287"/>
            <a:ext cx="1689101" cy="151323"/>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Char char="•"/>
              <a:tabLst>
                <a:tab pos="127000" algn="l"/>
              </a:tabLst>
            </a:pPr>
            <a:r>
              <a:rPr lang="ru-RU" sz="900" spc="-5" dirty="0">
                <a:solidFill>
                  <a:srgbClr val="474747"/>
                </a:solidFill>
                <a:latin typeface="Arial MT"/>
                <a:cs typeface="Arial MT"/>
              </a:rPr>
              <a:t>Аналитика сетевого трафика</a:t>
            </a:r>
            <a:endParaRPr sz="900" dirty="0">
              <a:latin typeface="Arial MT"/>
              <a:cs typeface="Arial MT"/>
            </a:endParaRPr>
          </a:p>
        </p:txBody>
      </p:sp>
      <p:sp>
        <p:nvSpPr>
          <p:cNvPr id="41" name="object 28"/>
          <p:cNvSpPr txBox="1"/>
          <p:nvPr/>
        </p:nvSpPr>
        <p:spPr>
          <a:xfrm>
            <a:off x="304560" y="5812469"/>
            <a:ext cx="2001521" cy="151323"/>
          </a:xfrm>
          <a:prstGeom prst="rect">
            <a:avLst/>
          </a:prstGeom>
        </p:spPr>
        <p:txBody>
          <a:bodyPr vert="horz" wrap="square" lIns="0" tIns="12700" rIns="0" bIns="0" rtlCol="0">
            <a:spAutoFit/>
          </a:bodyPr>
          <a:lstStyle/>
          <a:p>
            <a:pPr marL="127000" indent="-114300">
              <a:lnSpc>
                <a:spcPct val="100000"/>
              </a:lnSpc>
              <a:spcBef>
                <a:spcPts val="100"/>
              </a:spcBef>
              <a:buClr>
                <a:srgbClr val="49AA4D"/>
              </a:buClr>
              <a:buChar char="•"/>
              <a:tabLst>
                <a:tab pos="127000" algn="l"/>
              </a:tabLst>
            </a:pPr>
            <a:r>
              <a:rPr lang="ru-RU" sz="900" spc="-5" dirty="0">
                <a:solidFill>
                  <a:srgbClr val="474747"/>
                </a:solidFill>
                <a:latin typeface="Arial MT"/>
                <a:cs typeface="Arial MT"/>
              </a:rPr>
              <a:t>Аналитические каналы об угрозах</a:t>
            </a:r>
            <a:endParaRPr sz="900" dirty="0">
              <a:latin typeface="Arial MT"/>
              <a:cs typeface="Arial MT"/>
            </a:endParaRPr>
          </a:p>
        </p:txBody>
      </p:sp>
      <p:sp>
        <p:nvSpPr>
          <p:cNvPr id="42" name="object 29"/>
          <p:cNvSpPr txBox="1"/>
          <p:nvPr/>
        </p:nvSpPr>
        <p:spPr>
          <a:xfrm>
            <a:off x="3283981" y="1851896"/>
            <a:ext cx="4253986" cy="935384"/>
          </a:xfrm>
          <a:prstGeom prst="rect">
            <a:avLst/>
          </a:prstGeom>
        </p:spPr>
        <p:txBody>
          <a:bodyPr vert="horz" wrap="square" lIns="0" tIns="12700" rIns="0" bIns="0" rtlCol="0">
            <a:spAutoFit/>
          </a:bodyPr>
          <a:lstStyle/>
          <a:p>
            <a:pPr marL="12700" marR="5080">
              <a:lnSpc>
                <a:spcPct val="111100"/>
              </a:lnSpc>
              <a:spcBef>
                <a:spcPts val="100"/>
              </a:spcBef>
            </a:pPr>
            <a:r>
              <a:rPr lang="ru-RU" sz="900" spc="-20" dirty="0">
                <a:solidFill>
                  <a:srgbClr val="474F58"/>
                </a:solidFill>
                <a:latin typeface="Arial MT"/>
                <a:cs typeface="Arial MT"/>
              </a:rPr>
              <a:t>Например, решение UEBA должно быть способно идентифицировать необычный вход в систему через Active Directory, сопоставлять его с критичностью устройства, на котором выполняется вход, конфиденциальностью файлов, к которым осуществляется доступ, а также недавней необычной сетевой активностью или активностью вредоносного ПО, которая могла привести к компрометации</a:t>
            </a:r>
            <a:r>
              <a:rPr sz="900" spc="-15" dirty="0">
                <a:solidFill>
                  <a:srgbClr val="474F58"/>
                </a:solidFill>
                <a:latin typeface="Arial MT"/>
                <a:cs typeface="Arial MT"/>
              </a:rPr>
              <a:t>.</a:t>
            </a:r>
            <a:endParaRPr sz="900" dirty="0">
              <a:latin typeface="Arial MT"/>
              <a:cs typeface="Arial MT"/>
            </a:endParaRPr>
          </a:p>
        </p:txBody>
      </p:sp>
      <p:sp>
        <p:nvSpPr>
          <p:cNvPr id="43" name="object 30"/>
          <p:cNvSpPr txBox="1"/>
          <p:nvPr/>
        </p:nvSpPr>
        <p:spPr>
          <a:xfrm>
            <a:off x="3278112" y="2884398"/>
            <a:ext cx="3899459" cy="915122"/>
          </a:xfrm>
          <a:prstGeom prst="rect">
            <a:avLst/>
          </a:prstGeom>
        </p:spPr>
        <p:txBody>
          <a:bodyPr vert="horz" wrap="square" lIns="0" tIns="12700" rIns="0" bIns="0" rtlCol="0">
            <a:spAutoFit/>
          </a:bodyPr>
          <a:lstStyle/>
          <a:p>
            <a:pPr marL="12700">
              <a:lnSpc>
                <a:spcPct val="100000"/>
              </a:lnSpc>
              <a:spcBef>
                <a:spcPts val="100"/>
              </a:spcBef>
            </a:pPr>
            <a:r>
              <a:rPr lang="ru-RU" sz="1200" dirty="0">
                <a:solidFill>
                  <a:srgbClr val="474F58"/>
                </a:solidFill>
                <a:latin typeface="Trebuchet MS"/>
                <a:cs typeface="Trebuchet MS"/>
              </a:rPr>
              <a:t>Поведенческие базовые показатели и оценки риска</a:t>
            </a:r>
            <a:endParaRPr sz="1200" dirty="0">
              <a:latin typeface="Trebuchet MS"/>
              <a:cs typeface="Trebuchet MS"/>
            </a:endParaRPr>
          </a:p>
          <a:p>
            <a:pPr marL="12700" marR="5080">
              <a:lnSpc>
                <a:spcPct val="111100"/>
              </a:lnSpc>
              <a:spcBef>
                <a:spcPts val="840"/>
              </a:spcBef>
            </a:pPr>
            <a:r>
              <a:rPr lang="ru-RU" sz="900" spc="-5" dirty="0">
                <a:solidFill>
                  <a:srgbClr val="474F58"/>
                </a:solidFill>
                <a:latin typeface="Arial MT"/>
              </a:rPr>
              <a:t>Решение UEBA изучает нормальное поведение, чтобы выявить ненормальное поведение. Он анализирует широкий набор данных, чтобы определить базовый уровень или поведенческий профиль пользователя</a:t>
            </a:r>
            <a:r>
              <a:rPr sz="900" dirty="0">
                <a:solidFill>
                  <a:srgbClr val="474F58"/>
                </a:solidFill>
                <a:latin typeface="Arial MT"/>
                <a:cs typeface="Arial MT"/>
              </a:rPr>
              <a:t>.</a:t>
            </a:r>
            <a:endParaRPr sz="900" dirty="0">
              <a:latin typeface="Arial MT"/>
              <a:cs typeface="Arial MT"/>
            </a:endParaRPr>
          </a:p>
        </p:txBody>
      </p:sp>
      <p:sp>
        <p:nvSpPr>
          <p:cNvPr id="44" name="object 31"/>
          <p:cNvSpPr txBox="1"/>
          <p:nvPr/>
        </p:nvSpPr>
        <p:spPr>
          <a:xfrm>
            <a:off x="3278112" y="3937559"/>
            <a:ext cx="4062797" cy="935384"/>
          </a:xfrm>
          <a:prstGeom prst="rect">
            <a:avLst/>
          </a:prstGeom>
        </p:spPr>
        <p:txBody>
          <a:bodyPr vert="horz" wrap="square" lIns="0" tIns="12700" rIns="0" bIns="0" rtlCol="0">
            <a:spAutoFit/>
          </a:bodyPr>
          <a:lstStyle/>
          <a:p>
            <a:pPr marL="12700" marR="5080">
              <a:lnSpc>
                <a:spcPct val="111100"/>
              </a:lnSpc>
              <a:spcBef>
                <a:spcPts val="100"/>
              </a:spcBef>
            </a:pPr>
            <a:r>
              <a:rPr lang="ru-RU" sz="900" spc="-20" dirty="0">
                <a:solidFill>
                  <a:srgbClr val="474F58"/>
                </a:solidFill>
                <a:latin typeface="Arial MT"/>
                <a:cs typeface="Arial MT"/>
              </a:rPr>
              <a:t>Например, система следит за пользователем и видит, как он использует VPN, в какое время приходит на работу и в какие системы заходит, какой принтер использует, как часто и какого размера файлы отправляет по электронной почте или загружает на USB-накопитель и многие другие данные, определяющие «нормальное поведение» пользователя. То же самое делается для серверов, баз данных или любой значимой ИТ-системы</a:t>
            </a:r>
            <a:r>
              <a:rPr sz="900" spc="-10" dirty="0">
                <a:solidFill>
                  <a:srgbClr val="474F58"/>
                </a:solidFill>
                <a:latin typeface="Arial MT"/>
                <a:cs typeface="Arial MT"/>
              </a:rPr>
              <a:t>.</a:t>
            </a:r>
            <a:endParaRPr sz="900" dirty="0">
              <a:latin typeface="Arial MT"/>
              <a:cs typeface="Arial MT"/>
            </a:endParaRPr>
          </a:p>
        </p:txBody>
      </p:sp>
      <p:sp>
        <p:nvSpPr>
          <p:cNvPr id="45" name="object 32"/>
          <p:cNvSpPr txBox="1"/>
          <p:nvPr/>
        </p:nvSpPr>
        <p:spPr>
          <a:xfrm>
            <a:off x="3290743" y="5015099"/>
            <a:ext cx="4093775" cy="781624"/>
          </a:xfrm>
          <a:prstGeom prst="rect">
            <a:avLst/>
          </a:prstGeom>
        </p:spPr>
        <p:txBody>
          <a:bodyPr vert="horz" wrap="square" lIns="0" tIns="12700" rIns="0" bIns="0" rtlCol="0">
            <a:spAutoFit/>
          </a:bodyPr>
          <a:lstStyle/>
          <a:p>
            <a:pPr marL="12700" marR="5080">
              <a:lnSpc>
                <a:spcPct val="111100"/>
              </a:lnSpc>
              <a:spcBef>
                <a:spcPts val="100"/>
              </a:spcBef>
            </a:pPr>
            <a:r>
              <a:rPr lang="ru-RU" sz="900" spc="-45" dirty="0">
                <a:solidFill>
                  <a:srgbClr val="474F58"/>
                </a:solidFill>
                <a:latin typeface="Arial MT"/>
                <a:cs typeface="Arial MT"/>
              </a:rPr>
              <a:t>При отклонении от базового уровня система увеличивает оценку риска для этого пользователя или машины. Чем необычнее поведение, тем выше оценка риска. По мере накопления все большего и большего количества подозрительного поведения оценка риска увеличивается до тех пор, пока не достигнет порогового значения, в результате чего информация передается аналитику для расследования.</a:t>
            </a:r>
            <a:endParaRPr sz="900" dirty="0">
              <a:latin typeface="Arial MT"/>
              <a:cs typeface="Arial MT"/>
            </a:endParaRPr>
          </a:p>
        </p:txBody>
      </p:sp>
      <p:sp>
        <p:nvSpPr>
          <p:cNvPr id="46" name="object 33"/>
          <p:cNvSpPr txBox="1"/>
          <p:nvPr/>
        </p:nvSpPr>
        <p:spPr>
          <a:xfrm>
            <a:off x="8064380" y="2013460"/>
            <a:ext cx="4029828" cy="151323"/>
          </a:xfrm>
          <a:prstGeom prst="rect">
            <a:avLst/>
          </a:prstGeom>
        </p:spPr>
        <p:txBody>
          <a:bodyPr vert="horz" wrap="square" lIns="0" tIns="12700" rIns="0" bIns="0" rtlCol="0">
            <a:spAutoFit/>
          </a:bodyPr>
          <a:lstStyle/>
          <a:p>
            <a:pPr marL="12700">
              <a:lnSpc>
                <a:spcPct val="100000"/>
              </a:lnSpc>
              <a:spcBef>
                <a:spcPts val="100"/>
              </a:spcBef>
            </a:pPr>
            <a:r>
              <a:rPr lang="ru-RU" sz="900" spc="-20" dirty="0">
                <a:solidFill>
                  <a:srgbClr val="474F58"/>
                </a:solidFill>
                <a:latin typeface="Arial MT"/>
                <a:cs typeface="Arial MT"/>
              </a:rPr>
              <a:t>Этот аналитический подход имеет ряд преимуществ:</a:t>
            </a:r>
            <a:endParaRPr sz="900" dirty="0">
              <a:latin typeface="Arial MT"/>
              <a:cs typeface="Arial MT"/>
            </a:endParaRPr>
          </a:p>
        </p:txBody>
      </p:sp>
      <p:sp>
        <p:nvSpPr>
          <p:cNvPr id="47" name="object 34"/>
          <p:cNvSpPr txBox="1"/>
          <p:nvPr/>
        </p:nvSpPr>
        <p:spPr>
          <a:xfrm>
            <a:off x="8068190" y="2263700"/>
            <a:ext cx="3635206" cy="627864"/>
          </a:xfrm>
          <a:prstGeom prst="rect">
            <a:avLst/>
          </a:prstGeom>
        </p:spPr>
        <p:txBody>
          <a:bodyPr vert="horz" wrap="square" lIns="0" tIns="12700" rIns="0" bIns="0" rtlCol="0">
            <a:spAutoFit/>
          </a:bodyPr>
          <a:lstStyle/>
          <a:p>
            <a:pPr marL="127000" marR="5080" indent="-114300">
              <a:lnSpc>
                <a:spcPct val="111100"/>
              </a:lnSpc>
              <a:spcBef>
                <a:spcPts val="100"/>
              </a:spcBef>
              <a:buClr>
                <a:srgbClr val="49AA4D"/>
              </a:buClr>
              <a:buFont typeface="Arial MT"/>
              <a:buChar char="•"/>
              <a:tabLst>
                <a:tab pos="127000" algn="l"/>
              </a:tabLst>
            </a:pPr>
            <a:r>
              <a:rPr lang="ru-RU" sz="900" b="1" spc="20" dirty="0">
                <a:solidFill>
                  <a:srgbClr val="474747"/>
                </a:solidFill>
                <a:latin typeface="Trebuchet MS"/>
                <a:cs typeface="Trebuchet MS"/>
              </a:rPr>
              <a:t>Агрегация</a:t>
            </a:r>
            <a:r>
              <a:rPr sz="900" b="1" spc="-60" dirty="0">
                <a:solidFill>
                  <a:srgbClr val="474747"/>
                </a:solidFill>
                <a:latin typeface="Trebuchet MS"/>
                <a:cs typeface="Trebuchet MS"/>
              </a:rPr>
              <a:t> </a:t>
            </a:r>
            <a:r>
              <a:rPr sz="900" spc="-40" dirty="0">
                <a:solidFill>
                  <a:srgbClr val="474747"/>
                </a:solidFill>
                <a:latin typeface="Arial MT"/>
                <a:cs typeface="Arial MT"/>
              </a:rPr>
              <a:t>–</a:t>
            </a:r>
            <a:r>
              <a:rPr sz="900" spc="-35" dirty="0">
                <a:solidFill>
                  <a:srgbClr val="474747"/>
                </a:solidFill>
                <a:latin typeface="Arial MT"/>
                <a:cs typeface="Arial MT"/>
              </a:rPr>
              <a:t> </a:t>
            </a:r>
            <a:r>
              <a:rPr lang="ru-RU" sz="900" spc="-10" dirty="0">
                <a:solidFill>
                  <a:srgbClr val="474747"/>
                </a:solidFill>
                <a:latin typeface="Arial MT"/>
                <a:cs typeface="Arial MT"/>
              </a:rPr>
              <a:t>оценка риска состоит из множества событий, поэтому аналитикам нет необходимости вручную просматривать большое количество отдельных предупреждений и мысленно объединять их для обнаружения угрозы</a:t>
            </a:r>
            <a:r>
              <a:rPr sz="900" spc="-5" dirty="0">
                <a:solidFill>
                  <a:srgbClr val="474747"/>
                </a:solidFill>
                <a:latin typeface="Arial MT"/>
                <a:cs typeface="Arial MT"/>
              </a:rPr>
              <a:t>.</a:t>
            </a:r>
            <a:endParaRPr sz="900" dirty="0">
              <a:latin typeface="Arial MT"/>
              <a:cs typeface="Arial MT"/>
            </a:endParaRPr>
          </a:p>
        </p:txBody>
      </p:sp>
      <p:sp>
        <p:nvSpPr>
          <p:cNvPr id="48" name="object 35"/>
          <p:cNvSpPr txBox="1"/>
          <p:nvPr/>
        </p:nvSpPr>
        <p:spPr>
          <a:xfrm>
            <a:off x="8071027" y="3141412"/>
            <a:ext cx="3788765" cy="935384"/>
          </a:xfrm>
          <a:prstGeom prst="rect">
            <a:avLst/>
          </a:prstGeom>
        </p:spPr>
        <p:txBody>
          <a:bodyPr vert="horz" wrap="square" lIns="0" tIns="12700" rIns="0" bIns="0" rtlCol="0">
            <a:spAutoFit/>
          </a:bodyPr>
          <a:lstStyle/>
          <a:p>
            <a:pPr marL="127000" marR="5080" indent="-114300">
              <a:lnSpc>
                <a:spcPct val="111100"/>
              </a:lnSpc>
              <a:spcBef>
                <a:spcPts val="100"/>
              </a:spcBef>
              <a:buClr>
                <a:srgbClr val="49AA4D"/>
              </a:buClr>
              <a:buFont typeface="Arial MT"/>
              <a:buChar char="•"/>
              <a:tabLst>
                <a:tab pos="127000" algn="l"/>
              </a:tabLst>
            </a:pPr>
            <a:r>
              <a:rPr lang="ru-RU" sz="900" b="1" spc="-35" dirty="0">
                <a:solidFill>
                  <a:srgbClr val="474747"/>
                </a:solidFill>
                <a:latin typeface="Trebuchet MS"/>
                <a:cs typeface="Trebuchet MS"/>
              </a:rPr>
              <a:t>Снижение количества ложных срабатываний </a:t>
            </a:r>
            <a:r>
              <a:rPr sz="900" spc="-40" dirty="0">
                <a:solidFill>
                  <a:srgbClr val="474747"/>
                </a:solidFill>
                <a:latin typeface="Arial MT"/>
                <a:cs typeface="Arial MT"/>
              </a:rPr>
              <a:t>– </a:t>
            </a:r>
            <a:r>
              <a:rPr lang="ru-RU" sz="900" spc="-30" dirty="0">
                <a:solidFill>
                  <a:srgbClr val="474747"/>
                </a:solidFill>
                <a:latin typeface="Arial MT"/>
                <a:cs typeface="Arial MT"/>
              </a:rPr>
              <a:t>одно незначительное аномальное событие само по себе не приведет к срабатыванию оповещения системы безопасности. Для создания оповещения системе требуется наличие нескольких признаков аномального поведения, что снижает количество ложных срабатываний и экономит время аналитиков</a:t>
            </a:r>
            <a:r>
              <a:rPr sz="900" spc="-10" dirty="0">
                <a:solidFill>
                  <a:srgbClr val="474747"/>
                </a:solidFill>
                <a:latin typeface="Arial MT"/>
                <a:cs typeface="Arial MT"/>
              </a:rPr>
              <a:t>.</a:t>
            </a:r>
            <a:endParaRPr sz="900" dirty="0">
              <a:latin typeface="Arial MT"/>
              <a:cs typeface="Arial MT"/>
            </a:endParaRPr>
          </a:p>
        </p:txBody>
      </p:sp>
      <p:sp>
        <p:nvSpPr>
          <p:cNvPr id="52" name="object 36"/>
          <p:cNvSpPr txBox="1"/>
          <p:nvPr/>
        </p:nvSpPr>
        <p:spPr>
          <a:xfrm>
            <a:off x="8064380" y="4326645"/>
            <a:ext cx="3929500" cy="1550424"/>
          </a:xfrm>
          <a:prstGeom prst="rect">
            <a:avLst/>
          </a:prstGeom>
        </p:spPr>
        <p:txBody>
          <a:bodyPr vert="horz" wrap="square" lIns="0" tIns="12700" rIns="0" bIns="0" rtlCol="0">
            <a:spAutoFit/>
          </a:bodyPr>
          <a:lstStyle/>
          <a:p>
            <a:pPr marL="127000" marR="5080" indent="-114300">
              <a:lnSpc>
                <a:spcPct val="111100"/>
              </a:lnSpc>
              <a:spcBef>
                <a:spcPts val="100"/>
              </a:spcBef>
              <a:buClr>
                <a:srgbClr val="49AA4D"/>
              </a:buClr>
              <a:buFont typeface="Arial MT"/>
              <a:buChar char="•"/>
              <a:tabLst>
                <a:tab pos="127000" algn="l"/>
              </a:tabLst>
            </a:pPr>
            <a:r>
              <a:rPr lang="ru-RU" sz="900" b="1" spc="-25" dirty="0">
                <a:solidFill>
                  <a:srgbClr val="474747"/>
                </a:solidFill>
                <a:latin typeface="Trebuchet MS"/>
                <a:cs typeface="Trebuchet MS"/>
              </a:rPr>
              <a:t>Больше контекста</a:t>
            </a:r>
            <a:r>
              <a:rPr sz="900" b="1" spc="-50" dirty="0">
                <a:solidFill>
                  <a:srgbClr val="474747"/>
                </a:solidFill>
                <a:latin typeface="Trebuchet MS"/>
                <a:cs typeface="Trebuchet MS"/>
              </a:rPr>
              <a:t> </a:t>
            </a:r>
            <a:r>
              <a:rPr sz="900" spc="-40" dirty="0">
                <a:solidFill>
                  <a:srgbClr val="474747"/>
                </a:solidFill>
                <a:latin typeface="Arial MT"/>
                <a:cs typeface="Arial MT"/>
              </a:rPr>
              <a:t>– </a:t>
            </a:r>
            <a:r>
              <a:rPr lang="ru-RU" sz="900" spc="5" dirty="0">
                <a:solidFill>
                  <a:srgbClr val="474747"/>
                </a:solidFill>
                <a:latin typeface="Arial MT"/>
                <a:cs typeface="Arial MT"/>
              </a:rPr>
              <a:t>традиционные правила корреляции, определенные администраторами безопасности, могут быть правильными для одной группы пользователей или систем, но не для других. Например, если отдел начнет нанимать посменных или оффшорных работников, они начнут входить в систему в необычное время, что будет постоянно вызывать оповещение на основе правил. UEBA более разумен, поскольку он устанавливает контекстно-зависимые базовые показатели для каждой группы пользователей. Вход оффшорного работника в систему в 3:00 утра по местному времени не будет считаться аномальным событием</a:t>
            </a:r>
            <a:r>
              <a:rPr sz="900" spc="-20" dirty="0">
                <a:solidFill>
                  <a:srgbClr val="474747"/>
                </a:solidFill>
                <a:latin typeface="Arial MT"/>
                <a:cs typeface="Arial MT"/>
              </a:rPr>
              <a:t>.</a:t>
            </a:r>
            <a:endParaRPr sz="900" dirty="0">
              <a:latin typeface="Arial MT"/>
              <a:cs typeface="Arial MT"/>
            </a:endParaRPr>
          </a:p>
        </p:txBody>
      </p:sp>
    </p:spTree>
    <p:extLst>
      <p:ext uri="{BB962C8B-B14F-4D97-AF65-F5344CB8AC3E}">
        <p14:creationId xmlns:p14="http://schemas.microsoft.com/office/powerpoint/2010/main" val="1437043386"/>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319088" cy="474480"/>
          </a:xfrm>
          <a:prstGeom prst="rect">
            <a:avLst/>
          </a:prstGeom>
          <a:noFill/>
          <a:ln w="0">
            <a:noFill/>
          </a:ln>
        </p:spPr>
        <p:txBody>
          <a:bodyPr lIns="0" tIns="0" rIns="0" bIns="0" anchor="t">
            <a:noAutofit/>
          </a:bodyPr>
          <a:lstStyle/>
          <a:p>
            <a:pPr>
              <a:lnSpc>
                <a:spcPct val="100000"/>
              </a:lnSpc>
              <a:buNone/>
            </a:pPr>
            <a:r>
              <a:rPr lang="ru-RU" sz="3200" b="0" strike="noStrike" spc="-1" dirty="0" smtClean="0">
                <a:solidFill>
                  <a:srgbClr val="2369B0"/>
                </a:solidFill>
                <a:latin typeface="Times New Roman"/>
              </a:rPr>
              <a:t>Известные иностранные хакерские группы</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 name="Рисунок 1"/>
          <p:cNvPicPr>
            <a:picLocks noChangeAspect="1"/>
          </p:cNvPicPr>
          <p:nvPr/>
        </p:nvPicPr>
        <p:blipFill>
          <a:blip r:embed="rId3"/>
          <a:stretch>
            <a:fillRect/>
          </a:stretch>
        </p:blipFill>
        <p:spPr>
          <a:xfrm>
            <a:off x="275554" y="1057680"/>
            <a:ext cx="10878532" cy="5052438"/>
          </a:xfrm>
          <a:prstGeom prst="rect">
            <a:avLst/>
          </a:prstGeom>
        </p:spPr>
      </p:pic>
    </p:spTree>
    <p:extLst>
      <p:ext uri="{BB962C8B-B14F-4D97-AF65-F5344CB8AC3E}">
        <p14:creationId xmlns:p14="http://schemas.microsoft.com/office/powerpoint/2010/main" val="351455686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820160" cy="552240"/>
          </a:xfrm>
          <a:prstGeom prst="rect">
            <a:avLst/>
          </a:prstGeom>
          <a:noFill/>
          <a:ln w="0">
            <a:noFill/>
          </a:ln>
        </p:spPr>
        <p:txBody>
          <a:bodyPr lIns="0" tIns="0" rIns="0" bIns="0" anchor="t">
            <a:noAutofit/>
          </a:bodyPr>
          <a:lstStyle/>
          <a:p>
            <a:pPr>
              <a:lnSpc>
                <a:spcPct val="100000"/>
              </a:lnSpc>
            </a:pPr>
            <a:r>
              <a:rPr lang="ru-RU" sz="3200" spc="-1" dirty="0" smtClean="0">
                <a:solidFill>
                  <a:srgbClr val="2369B0"/>
                </a:solidFill>
                <a:latin typeface="Times New Roman"/>
              </a:rPr>
              <a:t>Как работает </a:t>
            </a:r>
            <a:r>
              <a:rPr lang="en-US" sz="3200" spc="-1" dirty="0" smtClean="0">
                <a:solidFill>
                  <a:srgbClr val="2369B0"/>
                </a:solidFill>
                <a:latin typeface="Times New Roman"/>
              </a:rPr>
              <a:t>UEBA</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5" name="object 17"/>
          <p:cNvSpPr txBox="1"/>
          <p:nvPr/>
        </p:nvSpPr>
        <p:spPr>
          <a:xfrm>
            <a:off x="304560" y="668640"/>
            <a:ext cx="6870700" cy="1089786"/>
          </a:xfrm>
          <a:prstGeom prst="rect">
            <a:avLst/>
          </a:prstGeom>
        </p:spPr>
        <p:txBody>
          <a:bodyPr vert="horz" wrap="square" lIns="0" tIns="12700" rIns="0" bIns="0" rtlCol="0">
            <a:spAutoFit/>
          </a:bodyPr>
          <a:lstStyle/>
          <a:p>
            <a:pPr marL="12700">
              <a:lnSpc>
                <a:spcPts val="2840"/>
              </a:lnSpc>
              <a:spcBef>
                <a:spcPts val="100"/>
              </a:spcBef>
            </a:pPr>
            <a:r>
              <a:rPr lang="ru-RU" sz="2400" spc="-55" dirty="0">
                <a:solidFill>
                  <a:srgbClr val="262C34"/>
                </a:solidFill>
                <a:latin typeface="Arial MT"/>
                <a:cs typeface="Arial MT"/>
              </a:rPr>
              <a:t>Пример интегрированного решения SIEM и UEBA</a:t>
            </a:r>
            <a:endParaRPr sz="2400" dirty="0">
              <a:latin typeface="Arial MT"/>
              <a:cs typeface="Arial MT"/>
            </a:endParaRPr>
          </a:p>
          <a:p>
            <a:pPr marL="12700" marR="5080" algn="just">
              <a:lnSpc>
                <a:spcPct val="106100"/>
              </a:lnSpc>
              <a:spcBef>
                <a:spcPts val="1535"/>
              </a:spcBef>
            </a:pPr>
            <a:r>
              <a:rPr lang="ru-RU" sz="1100" spc="-10" dirty="0">
                <a:solidFill>
                  <a:srgbClr val="474F58"/>
                </a:solidFill>
                <a:latin typeface="Arial MT"/>
                <a:cs typeface="Arial MT"/>
              </a:rPr>
              <a:t>Представление Gartner об интегрированном решении SIEM и UEBA сегодня стало реальностью. На местах развернуто несколько систем, которые сочетают в себе объем данных в SIEM с глубокой аналитикой, ставшей возможной благодаря передовым механизмам UEBA</a:t>
            </a:r>
            <a:r>
              <a:rPr sz="1100" spc="-25" dirty="0">
                <a:solidFill>
                  <a:srgbClr val="474F58"/>
                </a:solidFill>
                <a:latin typeface="Arial MT"/>
                <a:cs typeface="Arial MT"/>
              </a:rPr>
              <a:t>.</a:t>
            </a:r>
            <a:endParaRPr sz="1100" dirty="0">
              <a:latin typeface="Arial MT"/>
              <a:cs typeface="Arial MT"/>
            </a:endParaRPr>
          </a:p>
        </p:txBody>
      </p:sp>
      <p:sp>
        <p:nvSpPr>
          <p:cNvPr id="26" name="object 18"/>
          <p:cNvSpPr txBox="1"/>
          <p:nvPr/>
        </p:nvSpPr>
        <p:spPr>
          <a:xfrm>
            <a:off x="304560" y="2012673"/>
            <a:ext cx="2722245" cy="923201"/>
          </a:xfrm>
          <a:prstGeom prst="rect">
            <a:avLst/>
          </a:prstGeom>
        </p:spPr>
        <p:txBody>
          <a:bodyPr vert="horz" wrap="square" lIns="0" tIns="12700" rIns="0" bIns="0" rtlCol="0">
            <a:spAutoFit/>
          </a:bodyPr>
          <a:lstStyle/>
          <a:p>
            <a:pPr marL="12700" marR="5080">
              <a:lnSpc>
                <a:spcPct val="111100"/>
              </a:lnSpc>
              <a:spcBef>
                <a:spcPts val="100"/>
              </a:spcBef>
            </a:pPr>
            <a:r>
              <a:rPr lang="ru-RU" sz="900" spc="25" dirty="0">
                <a:solidFill>
                  <a:srgbClr val="474F58"/>
                </a:solidFill>
                <a:latin typeface="Arial MT"/>
              </a:rPr>
              <a:t>Одним из примеров интегрированной системы является </a:t>
            </a:r>
            <a:r>
              <a:rPr lang="ru-RU" sz="900" u="sng" spc="-10" dirty="0">
                <a:solidFill>
                  <a:srgbClr val="6ABA4F"/>
                </a:solidFill>
                <a:uFill>
                  <a:solidFill>
                    <a:srgbClr val="6ABA4F"/>
                  </a:solidFill>
                </a:uFill>
                <a:latin typeface="Trebuchet MS"/>
                <a:cs typeface="Trebuchet MS"/>
                <a:hlinkClick r:id="rId3"/>
              </a:rPr>
              <a:t>платформа управления безопасностью </a:t>
            </a:r>
            <a:r>
              <a:rPr lang="en-US" sz="900" u="sng" spc="-10" dirty="0" err="1">
                <a:solidFill>
                  <a:srgbClr val="6ABA4F"/>
                </a:solidFill>
                <a:uFill>
                  <a:solidFill>
                    <a:srgbClr val="6ABA4F"/>
                  </a:solidFill>
                </a:uFill>
                <a:latin typeface="Trebuchet MS"/>
                <a:cs typeface="Trebuchet MS"/>
                <a:hlinkClick r:id="rId3"/>
              </a:rPr>
              <a:t>Exabeam</a:t>
            </a:r>
            <a:r>
              <a:rPr sz="900" u="sng" spc="-60" dirty="0">
                <a:solidFill>
                  <a:srgbClr val="6ABA4F"/>
                </a:solidFill>
                <a:uFill>
                  <a:solidFill>
                    <a:srgbClr val="6ABA4F"/>
                  </a:solidFill>
                </a:uFill>
                <a:latin typeface="Trebuchet MS"/>
                <a:cs typeface="Trebuchet MS"/>
                <a:hlinkClick r:id="rId3"/>
              </a:rPr>
              <a:t> </a:t>
            </a:r>
            <a:r>
              <a:rPr sz="900" u="sng" spc="-15" dirty="0">
                <a:solidFill>
                  <a:srgbClr val="6ABA4F"/>
                </a:solidFill>
                <a:uFill>
                  <a:solidFill>
                    <a:srgbClr val="6ABA4F"/>
                  </a:solidFill>
                </a:uFill>
                <a:latin typeface="Trebuchet MS"/>
                <a:cs typeface="Trebuchet MS"/>
                <a:hlinkClick r:id="rId3"/>
              </a:rPr>
              <a:t>(SMP</a:t>
            </a:r>
            <a:r>
              <a:rPr lang="en-US" sz="900" u="sng" spc="-15" dirty="0">
                <a:solidFill>
                  <a:srgbClr val="6ABA4F"/>
                </a:solidFill>
                <a:uFill>
                  <a:solidFill>
                    <a:srgbClr val="6ABA4F"/>
                  </a:solidFill>
                </a:uFill>
                <a:latin typeface="Trebuchet MS"/>
                <a:cs typeface="Trebuchet MS"/>
                <a:hlinkClick r:id="rId3"/>
              </a:rPr>
              <a:t>).</a:t>
            </a:r>
            <a:r>
              <a:rPr lang="en-US" sz="900" spc="-55" dirty="0">
                <a:solidFill>
                  <a:srgbClr val="6ABA4F"/>
                </a:solidFill>
                <a:latin typeface="Trebuchet MS"/>
                <a:cs typeface="Trebuchet MS"/>
                <a:hlinkClick r:id="rId3"/>
              </a:rPr>
              <a:t> </a:t>
            </a:r>
            <a:r>
              <a:rPr lang="ru-RU" sz="900" spc="-35" dirty="0" err="1">
                <a:solidFill>
                  <a:srgbClr val="474F58"/>
                </a:solidFill>
                <a:latin typeface="Arial MT"/>
                <a:cs typeface="Arial MT"/>
              </a:rPr>
              <a:t>Exabeam</a:t>
            </a:r>
            <a:r>
              <a:rPr lang="ru-RU" sz="900" spc="-35" dirty="0">
                <a:solidFill>
                  <a:srgbClr val="474F58"/>
                </a:solidFill>
                <a:latin typeface="Arial MT"/>
                <a:cs typeface="Arial MT"/>
              </a:rPr>
              <a:t> — это полноценное SIEM-решение, основанное на современной технологии озера данных. Кроме того, он предоставляет следующие возможности UEBA</a:t>
            </a:r>
            <a:r>
              <a:rPr lang="en-US" sz="900" spc="-5" dirty="0">
                <a:solidFill>
                  <a:srgbClr val="474F58"/>
                </a:solidFill>
                <a:latin typeface="Arial MT"/>
                <a:cs typeface="Arial MT"/>
              </a:rPr>
              <a:t>:</a:t>
            </a:r>
            <a:endParaRPr lang="en-US" sz="900" dirty="0">
              <a:latin typeface="Arial MT"/>
              <a:cs typeface="Arial MT"/>
            </a:endParaRPr>
          </a:p>
        </p:txBody>
      </p:sp>
      <p:sp>
        <p:nvSpPr>
          <p:cNvPr id="27" name="object 19"/>
          <p:cNvSpPr txBox="1"/>
          <p:nvPr/>
        </p:nvSpPr>
        <p:spPr>
          <a:xfrm>
            <a:off x="304561" y="2984109"/>
            <a:ext cx="2971800" cy="2330253"/>
          </a:xfrm>
          <a:prstGeom prst="rect">
            <a:avLst/>
          </a:prstGeom>
        </p:spPr>
        <p:txBody>
          <a:bodyPr vert="horz" wrap="square" lIns="0" tIns="12700" rIns="0" bIns="0" rtlCol="0">
            <a:spAutoFit/>
          </a:bodyPr>
          <a:lstStyle/>
          <a:p>
            <a:pPr marL="127000" marR="5080" indent="-114300">
              <a:lnSpc>
                <a:spcPct val="111100"/>
              </a:lnSpc>
              <a:spcBef>
                <a:spcPts val="100"/>
              </a:spcBef>
              <a:buClr>
                <a:srgbClr val="49AA4D"/>
              </a:buClr>
              <a:buFont typeface="Arial MT"/>
              <a:buChar char="•"/>
              <a:tabLst>
                <a:tab pos="127000" algn="l"/>
              </a:tabLst>
            </a:pPr>
            <a:r>
              <a:rPr lang="ru-RU" sz="900" b="1" spc="-20" dirty="0">
                <a:solidFill>
                  <a:srgbClr val="474747"/>
                </a:solidFill>
                <a:latin typeface="Trebuchet MS"/>
                <a:cs typeface="Trebuchet MS"/>
              </a:rPr>
              <a:t>Обнаружение инцидентов без правил и сигнатур </a:t>
            </a:r>
            <a:r>
              <a:rPr sz="900" spc="-40" dirty="0">
                <a:solidFill>
                  <a:srgbClr val="474747"/>
                </a:solidFill>
                <a:latin typeface="Arial MT"/>
                <a:cs typeface="Arial MT"/>
              </a:rPr>
              <a:t>– </a:t>
            </a:r>
            <a:r>
              <a:rPr sz="900" spc="-35" dirty="0">
                <a:solidFill>
                  <a:srgbClr val="474747"/>
                </a:solidFill>
                <a:latin typeface="Arial MT"/>
                <a:cs typeface="Arial MT"/>
              </a:rPr>
              <a:t> </a:t>
            </a:r>
            <a:r>
              <a:rPr lang="ru-RU" sz="900" spc="-35" dirty="0" err="1">
                <a:solidFill>
                  <a:srgbClr val="474747"/>
                </a:solidFill>
                <a:latin typeface="Arial MT"/>
                <a:cs typeface="Arial MT"/>
              </a:rPr>
              <a:t>Exabeam</a:t>
            </a:r>
            <a:r>
              <a:rPr lang="ru-RU" sz="900" spc="-35" dirty="0">
                <a:solidFill>
                  <a:srgbClr val="474747"/>
                </a:solidFill>
                <a:latin typeface="Arial MT"/>
                <a:cs typeface="Arial MT"/>
              </a:rPr>
              <a:t> использует расширенную аналитику для выявления аномальной и рискованной деятельности без заранее определенных правил корреляции или шаблонов угроз. Он обеспечивает содержательные оповещения, не требуя сложной настройки и точной настройки, а также с меньшим количеством ложных срабатываний</a:t>
            </a:r>
            <a:r>
              <a:rPr sz="900" spc="-30" dirty="0">
                <a:solidFill>
                  <a:srgbClr val="474747"/>
                </a:solidFill>
                <a:latin typeface="Arial MT"/>
                <a:cs typeface="Arial MT"/>
              </a:rPr>
              <a:t>.</a:t>
            </a:r>
            <a:endParaRPr sz="900" dirty="0">
              <a:latin typeface="Arial MT"/>
              <a:cs typeface="Arial MT"/>
            </a:endParaRPr>
          </a:p>
          <a:p>
            <a:pPr>
              <a:lnSpc>
                <a:spcPct val="100000"/>
              </a:lnSpc>
              <a:spcBef>
                <a:spcPts val="25"/>
              </a:spcBef>
              <a:buClr>
                <a:srgbClr val="49AA4D"/>
              </a:buClr>
              <a:buFont typeface="Arial MT"/>
              <a:buChar char="•"/>
            </a:pPr>
            <a:endParaRPr sz="1150" dirty="0">
              <a:latin typeface="Arial MT"/>
              <a:cs typeface="Arial MT"/>
            </a:endParaRPr>
          </a:p>
          <a:p>
            <a:pPr marL="127000" marR="49530" indent="-114300">
              <a:lnSpc>
                <a:spcPct val="111100"/>
              </a:lnSpc>
              <a:buClr>
                <a:srgbClr val="49AA4D"/>
              </a:buClr>
              <a:buFont typeface="Arial MT"/>
              <a:buChar char="•"/>
              <a:tabLst>
                <a:tab pos="127000" algn="l"/>
              </a:tabLst>
            </a:pPr>
            <a:r>
              <a:rPr lang="ru-RU" sz="900" b="1" spc="-5" dirty="0">
                <a:solidFill>
                  <a:srgbClr val="474747"/>
                </a:solidFill>
                <a:latin typeface="Trebuchet MS"/>
                <a:cs typeface="Trebuchet MS"/>
              </a:rPr>
              <a:t>Автоматические временные шкалы для инцидентов безопасности </a:t>
            </a:r>
            <a:r>
              <a:rPr sz="900" spc="-30" dirty="0">
                <a:solidFill>
                  <a:srgbClr val="474747"/>
                </a:solidFill>
                <a:latin typeface="Arial MT"/>
                <a:cs typeface="Arial MT"/>
              </a:rPr>
              <a:t>–  </a:t>
            </a:r>
            <a:r>
              <a:rPr lang="ru-RU" sz="900" spc="-35" dirty="0" err="1">
                <a:solidFill>
                  <a:srgbClr val="474747"/>
                </a:solidFill>
                <a:latin typeface="Arial MT"/>
                <a:cs typeface="Arial MT"/>
              </a:rPr>
              <a:t>Exabeam</a:t>
            </a:r>
            <a:r>
              <a:rPr lang="ru-RU" sz="900" spc="-35" dirty="0">
                <a:solidFill>
                  <a:srgbClr val="474747"/>
                </a:solidFill>
                <a:latin typeface="Arial MT"/>
                <a:cs typeface="Arial MT"/>
              </a:rPr>
              <a:t> может объединить связанные события безопасности в временную шкалу, показывающую инцидент безопасности, охватывающий нескольких пользователей, IP-адреса и ИТ-системы</a:t>
            </a:r>
            <a:r>
              <a:rPr sz="900" spc="-10" dirty="0">
                <a:solidFill>
                  <a:srgbClr val="474747"/>
                </a:solidFill>
                <a:latin typeface="Arial MT"/>
                <a:cs typeface="Arial MT"/>
              </a:rPr>
              <a:t>.</a:t>
            </a:r>
            <a:endParaRPr sz="900" dirty="0">
              <a:latin typeface="Arial MT"/>
              <a:cs typeface="Arial MT"/>
            </a:endParaRPr>
          </a:p>
        </p:txBody>
      </p:sp>
      <p:sp>
        <p:nvSpPr>
          <p:cNvPr id="28" name="object 20"/>
          <p:cNvSpPr txBox="1"/>
          <p:nvPr/>
        </p:nvSpPr>
        <p:spPr>
          <a:xfrm>
            <a:off x="301384" y="5413783"/>
            <a:ext cx="3063877" cy="1230722"/>
          </a:xfrm>
          <a:prstGeom prst="rect">
            <a:avLst/>
          </a:prstGeom>
        </p:spPr>
        <p:txBody>
          <a:bodyPr vert="horz" wrap="square" lIns="0" tIns="12700" rIns="0" bIns="0" rtlCol="0">
            <a:spAutoFit/>
          </a:bodyPr>
          <a:lstStyle/>
          <a:p>
            <a:pPr marL="127000" marR="5080" indent="-114300">
              <a:lnSpc>
                <a:spcPct val="111100"/>
              </a:lnSpc>
              <a:spcBef>
                <a:spcPts val="100"/>
              </a:spcBef>
              <a:buClr>
                <a:srgbClr val="49AA4D"/>
              </a:buClr>
              <a:buFont typeface="Arial MT"/>
              <a:buChar char="•"/>
              <a:tabLst>
                <a:tab pos="127000" algn="l"/>
              </a:tabLst>
            </a:pPr>
            <a:r>
              <a:rPr lang="ru-RU" sz="900" b="1" spc="-25" dirty="0">
                <a:solidFill>
                  <a:srgbClr val="474747"/>
                </a:solidFill>
                <a:latin typeface="Trebuchet MS"/>
                <a:cs typeface="Trebuchet MS"/>
              </a:rPr>
              <a:t>Динамические группы аналогов</a:t>
            </a:r>
            <a:r>
              <a:rPr sz="900" spc="-40" dirty="0">
                <a:solidFill>
                  <a:srgbClr val="474747"/>
                </a:solidFill>
                <a:latin typeface="Arial MT"/>
                <a:cs typeface="Arial MT"/>
              </a:rPr>
              <a:t>–</a:t>
            </a:r>
            <a:r>
              <a:rPr sz="900" spc="-35" dirty="0">
                <a:solidFill>
                  <a:srgbClr val="474747"/>
                </a:solidFill>
                <a:latin typeface="Arial MT"/>
                <a:cs typeface="Arial MT"/>
              </a:rPr>
              <a:t> </a:t>
            </a:r>
            <a:r>
              <a:rPr lang="ru-RU" sz="900" spc="-35" dirty="0" err="1">
                <a:solidFill>
                  <a:srgbClr val="474747"/>
                </a:solidFill>
                <a:latin typeface="Arial MT"/>
                <a:cs typeface="Arial MT"/>
              </a:rPr>
              <a:t>Exabeam</a:t>
            </a:r>
            <a:r>
              <a:rPr lang="ru-RU" sz="900" spc="-35" dirty="0">
                <a:solidFill>
                  <a:srgbClr val="474747"/>
                </a:solidFill>
                <a:latin typeface="Arial MT"/>
                <a:cs typeface="Arial MT"/>
              </a:rPr>
              <a:t> не только выполняет базовую оценку поведения отдельных объектов, но также динамически группирует похожие объекты (например, пользователей из одного отдела или устройства Интернета вещей одного класса), чтобы анализировать нормальное коллективное поведение во всей группе и выявлять лиц, демонстрирующих рискованное поведение</a:t>
            </a:r>
            <a:r>
              <a:rPr sz="900" spc="-20" dirty="0">
                <a:solidFill>
                  <a:srgbClr val="474747"/>
                </a:solidFill>
                <a:latin typeface="Arial MT"/>
                <a:cs typeface="Arial MT"/>
              </a:rPr>
              <a:t>.</a:t>
            </a:r>
            <a:endParaRPr sz="900" dirty="0">
              <a:latin typeface="Arial MT"/>
              <a:cs typeface="Arial MT"/>
            </a:endParaRPr>
          </a:p>
        </p:txBody>
      </p:sp>
      <p:sp>
        <p:nvSpPr>
          <p:cNvPr id="29" name="object 21"/>
          <p:cNvSpPr txBox="1"/>
          <p:nvPr/>
        </p:nvSpPr>
        <p:spPr>
          <a:xfrm>
            <a:off x="3276361" y="2011350"/>
            <a:ext cx="2755900" cy="1230722"/>
          </a:xfrm>
          <a:prstGeom prst="rect">
            <a:avLst/>
          </a:prstGeom>
        </p:spPr>
        <p:txBody>
          <a:bodyPr vert="horz" wrap="square" lIns="0" tIns="12700" rIns="0" bIns="0" rtlCol="0">
            <a:spAutoFit/>
          </a:bodyPr>
          <a:lstStyle/>
          <a:p>
            <a:pPr marL="127000" marR="5080" indent="-114300">
              <a:lnSpc>
                <a:spcPct val="111100"/>
              </a:lnSpc>
              <a:spcBef>
                <a:spcPts val="100"/>
              </a:spcBef>
              <a:buClr>
                <a:srgbClr val="49AA4D"/>
              </a:buClr>
              <a:buFont typeface="Arial MT"/>
              <a:buChar char="•"/>
              <a:tabLst>
                <a:tab pos="127000" algn="l"/>
              </a:tabLst>
            </a:pPr>
            <a:r>
              <a:rPr lang="ru-RU" sz="900" b="1" spc="-25" dirty="0">
                <a:solidFill>
                  <a:srgbClr val="474747"/>
                </a:solidFill>
                <a:latin typeface="Trebuchet MS"/>
                <a:cs typeface="Trebuchet MS"/>
              </a:rPr>
              <a:t>Обнаружение бокового движения</a:t>
            </a:r>
            <a:r>
              <a:rPr sz="900" spc="-40" dirty="0">
                <a:solidFill>
                  <a:srgbClr val="474747"/>
                </a:solidFill>
                <a:latin typeface="Arial MT"/>
                <a:cs typeface="Arial MT"/>
              </a:rPr>
              <a:t>–</a:t>
            </a:r>
            <a:r>
              <a:rPr sz="900" spc="-35" dirty="0">
                <a:solidFill>
                  <a:srgbClr val="474747"/>
                </a:solidFill>
                <a:latin typeface="Arial MT"/>
                <a:cs typeface="Arial MT"/>
              </a:rPr>
              <a:t> </a:t>
            </a:r>
            <a:r>
              <a:rPr lang="ru-RU" sz="900" spc="-35" dirty="0" err="1">
                <a:solidFill>
                  <a:srgbClr val="474747"/>
                </a:solidFill>
                <a:latin typeface="Arial MT"/>
                <a:cs typeface="Arial MT"/>
              </a:rPr>
              <a:t>Exabeam</a:t>
            </a:r>
            <a:r>
              <a:rPr lang="ru-RU" sz="900" spc="-35" dirty="0">
                <a:solidFill>
                  <a:srgbClr val="474747"/>
                </a:solidFill>
                <a:latin typeface="Arial MT"/>
                <a:cs typeface="Arial MT"/>
              </a:rPr>
              <a:t> обнаруживает злоумышленников, когда они перемещаются по сети, используя разные IP-адреса, учетные данные и машины в поисках конфиденциальных данных или ключевых активов. Он объединяет данные из нескольких источников, чтобы соединить точки и просмотреть путь злоумышленника по сети</a:t>
            </a:r>
            <a:r>
              <a:rPr sz="900" dirty="0">
                <a:solidFill>
                  <a:srgbClr val="474747"/>
                </a:solidFill>
                <a:latin typeface="Arial MT"/>
                <a:cs typeface="Arial MT"/>
              </a:rPr>
              <a:t>.</a:t>
            </a:r>
            <a:endParaRPr sz="900" dirty="0">
              <a:latin typeface="Arial MT"/>
              <a:cs typeface="Arial MT"/>
            </a:endParaRPr>
          </a:p>
        </p:txBody>
      </p:sp>
      <p:sp>
        <p:nvSpPr>
          <p:cNvPr id="53" name="object 22"/>
          <p:cNvSpPr txBox="1"/>
          <p:nvPr/>
        </p:nvSpPr>
        <p:spPr>
          <a:xfrm>
            <a:off x="9265680" y="1995470"/>
            <a:ext cx="2674918" cy="361637"/>
          </a:xfrm>
          <a:prstGeom prst="rect">
            <a:avLst/>
          </a:prstGeom>
        </p:spPr>
        <p:txBody>
          <a:bodyPr vert="horz" wrap="square" lIns="0" tIns="22860" rIns="0" bIns="0" rtlCol="0">
            <a:spAutoFit/>
          </a:bodyPr>
          <a:lstStyle/>
          <a:p>
            <a:pPr marL="12700">
              <a:lnSpc>
                <a:spcPct val="100000"/>
              </a:lnSpc>
              <a:spcBef>
                <a:spcPts val="180"/>
              </a:spcBef>
            </a:pPr>
            <a:r>
              <a:rPr lang="ru-RU" sz="1100" spc="-10" dirty="0">
                <a:solidFill>
                  <a:srgbClr val="474F58"/>
                </a:solidFill>
                <a:latin typeface="Arial MT"/>
                <a:cs typeface="Arial MT"/>
              </a:rPr>
              <a:t>Узнайте больше о </a:t>
            </a:r>
            <a:r>
              <a:rPr lang="ru-RU" sz="1100" spc="-10" dirty="0">
                <a:solidFill>
                  <a:srgbClr val="474F58"/>
                </a:solidFill>
                <a:latin typeface="Arial MT"/>
                <a:cs typeface="Arial MT"/>
                <a:hlinkClick r:id="rId4"/>
              </a:rPr>
              <a:t>возможностях UEBA, интегрированных в SIEM</a:t>
            </a:r>
            <a:r>
              <a:rPr lang="ru-RU" sz="1100" spc="-10" dirty="0">
                <a:solidFill>
                  <a:srgbClr val="474F58"/>
                </a:solidFill>
                <a:latin typeface="Arial MT"/>
                <a:cs typeface="Arial MT"/>
              </a:rPr>
              <a:t>, от </a:t>
            </a:r>
            <a:r>
              <a:rPr lang="ru-RU" sz="1100" spc="-10" dirty="0" err="1">
                <a:solidFill>
                  <a:srgbClr val="474F58"/>
                </a:solidFill>
                <a:latin typeface="Arial MT"/>
                <a:cs typeface="Arial MT"/>
              </a:rPr>
              <a:t>Exabeam</a:t>
            </a:r>
            <a:r>
              <a:rPr lang="ru-RU" sz="1100" spc="-10" dirty="0">
                <a:solidFill>
                  <a:srgbClr val="474F58"/>
                </a:solidFill>
                <a:latin typeface="Arial MT"/>
                <a:cs typeface="Arial MT"/>
              </a:rPr>
              <a:t>.</a:t>
            </a:r>
            <a:endParaRPr sz="1100" dirty="0">
              <a:latin typeface="Trebuchet MS"/>
              <a:cs typeface="Trebuchet MS"/>
            </a:endParaRPr>
          </a:p>
        </p:txBody>
      </p:sp>
      <p:pic>
        <p:nvPicPr>
          <p:cNvPr id="54" name="object 23"/>
          <p:cNvPicPr/>
          <p:nvPr/>
        </p:nvPicPr>
        <p:blipFill>
          <a:blip r:embed="rId5" cstate="print"/>
          <a:stretch>
            <a:fillRect/>
          </a:stretch>
        </p:blipFill>
        <p:spPr>
          <a:xfrm>
            <a:off x="6561770" y="2334561"/>
            <a:ext cx="5168890" cy="2816352"/>
          </a:xfrm>
          <a:prstGeom prst="rect">
            <a:avLst/>
          </a:prstGeom>
        </p:spPr>
      </p:pic>
      <p:sp>
        <p:nvSpPr>
          <p:cNvPr id="55" name="object 24"/>
          <p:cNvSpPr txBox="1"/>
          <p:nvPr/>
        </p:nvSpPr>
        <p:spPr>
          <a:xfrm>
            <a:off x="6912190" y="5190737"/>
            <a:ext cx="1527989" cy="135935"/>
          </a:xfrm>
          <a:prstGeom prst="rect">
            <a:avLst/>
          </a:prstGeom>
        </p:spPr>
        <p:txBody>
          <a:bodyPr vert="horz" wrap="square" lIns="0" tIns="12700" rIns="0" bIns="0" rtlCol="0">
            <a:spAutoFit/>
          </a:bodyPr>
          <a:lstStyle/>
          <a:p>
            <a:pPr marL="12700">
              <a:lnSpc>
                <a:spcPct val="100000"/>
              </a:lnSpc>
              <a:spcBef>
                <a:spcPts val="100"/>
              </a:spcBef>
            </a:pPr>
            <a:r>
              <a:rPr lang="ru-RU" sz="800" i="1" spc="-25" dirty="0">
                <a:solidFill>
                  <a:srgbClr val="474F58"/>
                </a:solidFill>
                <a:latin typeface="Arial"/>
                <a:cs typeface="Arial"/>
              </a:rPr>
              <a:t>Источник изображения</a:t>
            </a:r>
            <a:r>
              <a:rPr sz="800" i="1" spc="-20" dirty="0">
                <a:solidFill>
                  <a:srgbClr val="474F58"/>
                </a:solidFill>
                <a:latin typeface="Arial"/>
                <a:cs typeface="Arial"/>
              </a:rPr>
              <a:t>:</a:t>
            </a:r>
            <a:r>
              <a:rPr sz="800" i="1" spc="-35" dirty="0">
                <a:solidFill>
                  <a:srgbClr val="474F58"/>
                </a:solidFill>
                <a:latin typeface="Arial"/>
                <a:cs typeface="Arial"/>
              </a:rPr>
              <a:t> </a:t>
            </a:r>
            <a:r>
              <a:rPr sz="800" i="1" spc="-65" dirty="0">
                <a:solidFill>
                  <a:srgbClr val="474F58"/>
                </a:solidFill>
                <a:latin typeface="Arial"/>
                <a:cs typeface="Arial"/>
              </a:rPr>
              <a:t>E</a:t>
            </a:r>
            <a:r>
              <a:rPr sz="800" i="1" spc="-55" dirty="0">
                <a:solidFill>
                  <a:srgbClr val="474F58"/>
                </a:solidFill>
                <a:latin typeface="Arial"/>
                <a:cs typeface="Arial"/>
              </a:rPr>
              <a:t>x</a:t>
            </a:r>
            <a:r>
              <a:rPr sz="800" i="1" spc="-35" dirty="0">
                <a:solidFill>
                  <a:srgbClr val="474F58"/>
                </a:solidFill>
                <a:latin typeface="Arial"/>
                <a:cs typeface="Arial"/>
              </a:rPr>
              <a:t>abeam</a:t>
            </a:r>
            <a:endParaRPr sz="800" dirty="0">
              <a:latin typeface="Arial"/>
              <a:cs typeface="Arial"/>
            </a:endParaRPr>
          </a:p>
        </p:txBody>
      </p:sp>
    </p:spTree>
    <p:extLst>
      <p:ext uri="{BB962C8B-B14F-4D97-AF65-F5344CB8AC3E}">
        <p14:creationId xmlns:p14="http://schemas.microsoft.com/office/powerpoint/2010/main" val="2858863536"/>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319088" cy="474480"/>
          </a:xfrm>
          <a:prstGeom prst="rect">
            <a:avLst/>
          </a:prstGeom>
          <a:noFill/>
          <a:ln w="0">
            <a:noFill/>
          </a:ln>
        </p:spPr>
        <p:txBody>
          <a:bodyPr lIns="0" tIns="0" rIns="0" bIns="0" anchor="t">
            <a:noAutofit/>
          </a:bodyPr>
          <a:lstStyle/>
          <a:p>
            <a:pPr>
              <a:lnSpc>
                <a:spcPct val="100000"/>
              </a:lnSpc>
              <a:buNone/>
            </a:pPr>
            <a:r>
              <a:rPr lang="ru-RU" sz="3200" b="0" strike="noStrike" spc="-1" dirty="0" smtClean="0">
                <a:solidFill>
                  <a:srgbClr val="2369B0"/>
                </a:solidFill>
                <a:latin typeface="Times New Roman"/>
              </a:rPr>
              <a:t>Современная </a:t>
            </a:r>
            <a:r>
              <a:rPr lang="ru-RU" sz="3200" b="0" strike="noStrike" spc="-1" dirty="0" err="1" smtClean="0">
                <a:solidFill>
                  <a:srgbClr val="2369B0"/>
                </a:solidFill>
                <a:latin typeface="Times New Roman"/>
              </a:rPr>
              <a:t>таргетированная</a:t>
            </a:r>
            <a:r>
              <a:rPr lang="ru-RU" sz="3200" b="0" strike="noStrike" spc="-1" dirty="0" smtClean="0">
                <a:solidFill>
                  <a:srgbClr val="2369B0"/>
                </a:solidFill>
                <a:latin typeface="Times New Roman"/>
              </a:rPr>
              <a:t> атака (</a:t>
            </a:r>
            <a:r>
              <a:rPr lang="en-US" sz="3200" b="0" strike="noStrike" spc="-1" dirty="0" smtClean="0">
                <a:solidFill>
                  <a:srgbClr val="2369B0"/>
                </a:solidFill>
                <a:latin typeface="Times New Roman"/>
              </a:rPr>
              <a:t>APT</a:t>
            </a:r>
            <a:r>
              <a:rPr lang="ru-RU" sz="3200" b="0" strike="noStrike" spc="-1" dirty="0" smtClean="0">
                <a:solidFill>
                  <a:srgbClr val="2369B0"/>
                </a:solidFill>
                <a:latin typeface="Times New Roman"/>
              </a:rPr>
              <a:t>)</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3" name="Рисунок 2"/>
          <p:cNvPicPr>
            <a:picLocks noChangeAspect="1"/>
          </p:cNvPicPr>
          <p:nvPr/>
        </p:nvPicPr>
        <p:blipFill>
          <a:blip r:embed="rId3"/>
          <a:stretch>
            <a:fillRect/>
          </a:stretch>
        </p:blipFill>
        <p:spPr>
          <a:xfrm>
            <a:off x="1532041" y="867432"/>
            <a:ext cx="8365557" cy="5472094"/>
          </a:xfrm>
          <a:prstGeom prst="rect">
            <a:avLst/>
          </a:prstGeom>
        </p:spPr>
      </p:pic>
    </p:spTree>
    <p:extLst>
      <p:ext uri="{BB962C8B-B14F-4D97-AF65-F5344CB8AC3E}">
        <p14:creationId xmlns:p14="http://schemas.microsoft.com/office/powerpoint/2010/main" val="4146329686"/>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319088" cy="474480"/>
          </a:xfrm>
          <a:prstGeom prst="rect">
            <a:avLst/>
          </a:prstGeom>
          <a:noFill/>
          <a:ln w="0">
            <a:noFill/>
          </a:ln>
        </p:spPr>
        <p:txBody>
          <a:bodyPr lIns="0" tIns="0" rIns="0" bIns="0" anchor="t">
            <a:noAutofit/>
          </a:bodyPr>
          <a:lstStyle/>
          <a:p>
            <a:pPr>
              <a:lnSpc>
                <a:spcPct val="100000"/>
              </a:lnSpc>
              <a:buNone/>
            </a:pPr>
            <a:r>
              <a:rPr lang="ru-RU" sz="3200" b="0" strike="noStrike" spc="-1" dirty="0" smtClean="0">
                <a:solidFill>
                  <a:srgbClr val="2369B0"/>
                </a:solidFill>
                <a:latin typeface="Times New Roman"/>
              </a:rPr>
              <a:t>Современная </a:t>
            </a:r>
            <a:r>
              <a:rPr lang="ru-RU" sz="3200" b="0" strike="noStrike" spc="-1" dirty="0" err="1" smtClean="0">
                <a:solidFill>
                  <a:srgbClr val="2369B0"/>
                </a:solidFill>
                <a:latin typeface="Times New Roman"/>
              </a:rPr>
              <a:t>таргетированная</a:t>
            </a:r>
            <a:r>
              <a:rPr lang="ru-RU" sz="3200" b="0" strike="noStrike" spc="-1" dirty="0" smtClean="0">
                <a:solidFill>
                  <a:srgbClr val="2369B0"/>
                </a:solidFill>
                <a:latin typeface="Times New Roman"/>
              </a:rPr>
              <a:t> атака (</a:t>
            </a:r>
            <a:r>
              <a:rPr lang="en-US" sz="3200" b="0" strike="noStrike" spc="-1" dirty="0" smtClean="0">
                <a:solidFill>
                  <a:srgbClr val="2369B0"/>
                </a:solidFill>
                <a:latin typeface="Times New Roman"/>
              </a:rPr>
              <a:t>APT</a:t>
            </a:r>
            <a:r>
              <a:rPr lang="ru-RU" sz="3200" b="0" strike="noStrike" spc="-1" dirty="0" smtClean="0">
                <a:solidFill>
                  <a:srgbClr val="2369B0"/>
                </a:solidFill>
                <a:latin typeface="Times New Roman"/>
              </a:rPr>
              <a:t>)</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Tree>
    <p:extLst>
      <p:ext uri="{BB962C8B-B14F-4D97-AF65-F5344CB8AC3E}">
        <p14:creationId xmlns:p14="http://schemas.microsoft.com/office/powerpoint/2010/main" val="3671270651"/>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319088" cy="474480"/>
          </a:xfrm>
          <a:prstGeom prst="rect">
            <a:avLst/>
          </a:prstGeom>
          <a:noFill/>
          <a:ln w="0">
            <a:noFill/>
          </a:ln>
        </p:spPr>
        <p:txBody>
          <a:bodyPr lIns="0" tIns="0" rIns="0" bIns="0" anchor="t">
            <a:noAutofit/>
          </a:bodyPr>
          <a:lstStyle/>
          <a:p>
            <a:pPr>
              <a:lnSpc>
                <a:spcPct val="100000"/>
              </a:lnSpc>
              <a:buNone/>
            </a:pPr>
            <a:r>
              <a:rPr lang="ru-RU" sz="3200" spc="-1" dirty="0" smtClean="0">
                <a:solidFill>
                  <a:srgbClr val="2369B0"/>
                </a:solidFill>
                <a:latin typeface="Times New Roman"/>
              </a:rPr>
              <a:t>Инциденты ИБ</a:t>
            </a:r>
            <a:endParaRPr lang="en-US" sz="3200" b="0" strike="noStrike" spc="-1" dirty="0">
              <a:latin typeface="Arial"/>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3" name="Прямоугольник 2"/>
          <p:cNvSpPr/>
          <p:nvPr/>
        </p:nvSpPr>
        <p:spPr>
          <a:xfrm>
            <a:off x="304560" y="687600"/>
            <a:ext cx="10820520" cy="4431983"/>
          </a:xfrm>
          <a:prstGeom prst="rect">
            <a:avLst/>
          </a:prstGeom>
        </p:spPr>
        <p:txBody>
          <a:bodyPr wrap="square">
            <a:spAutoFit/>
          </a:bodyPr>
          <a:lstStyle/>
          <a:p>
            <a:pPr algn="just"/>
            <a:r>
              <a:rPr lang="ru-RU" sz="2400" dirty="0" smtClean="0"/>
              <a:t>Существует много типов инцидентов информационной безопасности и векторов атак. Наиболее распространенными типами инцидентов безопасности являются:</a:t>
            </a:r>
          </a:p>
          <a:p>
            <a:pPr algn="just"/>
            <a:endParaRPr lang="ru-RU" sz="2400" dirty="0"/>
          </a:p>
          <a:p>
            <a:pPr marL="285750" indent="-285750">
              <a:buFont typeface="Arial" panose="020B0604020202020204" pitchFamily="34" charset="0"/>
              <a:buChar char="•"/>
            </a:pPr>
            <a:r>
              <a:rPr lang="en-US" sz="2400" dirty="0"/>
              <a:t>Unauthorized Access</a:t>
            </a:r>
          </a:p>
          <a:p>
            <a:pPr marL="285750" indent="-285750">
              <a:buFont typeface="Arial" panose="020B0604020202020204" pitchFamily="34" charset="0"/>
              <a:buChar char="•"/>
            </a:pPr>
            <a:r>
              <a:rPr lang="en-US" sz="2400" dirty="0"/>
              <a:t>Malware Infection</a:t>
            </a:r>
          </a:p>
          <a:p>
            <a:pPr marL="285750" indent="-285750">
              <a:buFont typeface="Arial" panose="020B0604020202020204" pitchFamily="34" charset="0"/>
              <a:buChar char="•"/>
            </a:pPr>
            <a:r>
              <a:rPr lang="en-US" sz="2400" dirty="0"/>
              <a:t>Distributed Denial of Service (DDoS) Attack </a:t>
            </a:r>
          </a:p>
          <a:p>
            <a:pPr marL="285750" indent="-285750">
              <a:buFont typeface="Arial" panose="020B0604020202020204" pitchFamily="34" charset="0"/>
              <a:buChar char="•"/>
            </a:pPr>
            <a:r>
              <a:rPr lang="en-US" sz="2400" dirty="0"/>
              <a:t>Internal Security Breaches and Insider Threats</a:t>
            </a:r>
          </a:p>
          <a:p>
            <a:pPr marL="285750" indent="-285750">
              <a:buFont typeface="Arial" panose="020B0604020202020204" pitchFamily="34" charset="0"/>
              <a:buChar char="•"/>
            </a:pPr>
            <a:r>
              <a:rPr lang="en-US" sz="2400" dirty="0"/>
              <a:t>Security Misconfigurations</a:t>
            </a:r>
          </a:p>
          <a:p>
            <a:pPr marL="285750" indent="-285750">
              <a:buFont typeface="Arial" panose="020B0604020202020204" pitchFamily="34" charset="0"/>
              <a:buChar char="•"/>
            </a:pPr>
            <a:r>
              <a:rPr lang="en-US" sz="2400" dirty="0"/>
              <a:t>Cryptography and Data Security</a:t>
            </a:r>
          </a:p>
          <a:p>
            <a:pPr marL="285750" indent="-285750">
              <a:buFont typeface="Arial" panose="020B0604020202020204" pitchFamily="34" charset="0"/>
              <a:buChar char="•"/>
            </a:pPr>
            <a:r>
              <a:rPr lang="en-US" sz="2400" dirty="0"/>
              <a:t>Advanced Persistent Threats (APTs)</a:t>
            </a:r>
          </a:p>
          <a:p>
            <a:pPr algn="just"/>
            <a:endParaRPr lang="ru-RU" dirty="0"/>
          </a:p>
        </p:txBody>
      </p:sp>
    </p:spTree>
    <p:extLst>
      <p:ext uri="{BB962C8B-B14F-4D97-AF65-F5344CB8AC3E}">
        <p14:creationId xmlns:p14="http://schemas.microsoft.com/office/powerpoint/2010/main" val="1953098883"/>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319088" cy="474480"/>
          </a:xfrm>
          <a:prstGeom prst="rect">
            <a:avLst/>
          </a:prstGeom>
          <a:noFill/>
          <a:ln w="0">
            <a:noFill/>
          </a:ln>
        </p:spPr>
        <p:txBody>
          <a:bodyPr lIns="0" tIns="0" rIns="0" bIns="0" anchor="t">
            <a:noAutofit/>
          </a:bodyPr>
          <a:lstStyle/>
          <a:p>
            <a:r>
              <a:rPr lang="en-US" sz="3200" spc="-1" dirty="0" smtClean="0">
                <a:solidFill>
                  <a:srgbClr val="2369B0"/>
                </a:solidFill>
                <a:latin typeface="Times New Roman"/>
              </a:rPr>
              <a:t>Unauthorized </a:t>
            </a:r>
            <a:r>
              <a:rPr lang="en-US" sz="3200" spc="-1" dirty="0">
                <a:solidFill>
                  <a:srgbClr val="2369B0"/>
                </a:solidFill>
                <a:latin typeface="Times New Roman"/>
              </a:rPr>
              <a:t>Access</a:t>
            </a: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3" name="Прямоугольник 2"/>
          <p:cNvSpPr/>
          <p:nvPr/>
        </p:nvSpPr>
        <p:spPr>
          <a:xfrm>
            <a:off x="304560" y="687600"/>
            <a:ext cx="10820520" cy="1938992"/>
          </a:xfrm>
          <a:prstGeom prst="rect">
            <a:avLst/>
          </a:prstGeom>
        </p:spPr>
        <p:txBody>
          <a:bodyPr wrap="square">
            <a:spAutoFit/>
          </a:bodyPr>
          <a:lstStyle/>
          <a:p>
            <a:pPr algn="just"/>
            <a:r>
              <a:rPr lang="ru-RU" sz="2000" dirty="0" smtClean="0"/>
              <a:t>Несанкционированный доступ с помощью атак методом перебора, </a:t>
            </a:r>
            <a:r>
              <a:rPr lang="ru-RU" sz="2000" dirty="0" err="1" smtClean="0"/>
              <a:t>фишинговых</a:t>
            </a:r>
            <a:r>
              <a:rPr lang="ru-RU" sz="2000" dirty="0" smtClean="0"/>
              <a:t> атак или других </a:t>
            </a:r>
            <a:r>
              <a:rPr lang="ru-RU" sz="2000" dirty="0" err="1" smtClean="0"/>
              <a:t>эксплойтов</a:t>
            </a:r>
            <a:r>
              <a:rPr lang="ru-RU" sz="2000" dirty="0" smtClean="0"/>
              <a:t> паролей часто используется для кражи конфиденциальной информации. Кроме того, OWASP выявил недостаточный контроль доступа как угрозу номер один для безопасности веб—приложений в 2021 году, влекущую за собой уязвимости, которые облегчают хакерам и злоумышленникам получение  несанкционированного доступа. </a:t>
            </a:r>
            <a:endParaRPr lang="ru-RU" sz="2000" dirty="0"/>
          </a:p>
        </p:txBody>
      </p:sp>
      <p:sp>
        <p:nvSpPr>
          <p:cNvPr id="2" name="Прямоугольник 1"/>
          <p:cNvSpPr/>
          <p:nvPr/>
        </p:nvSpPr>
        <p:spPr>
          <a:xfrm>
            <a:off x="304560" y="2663944"/>
            <a:ext cx="11567400" cy="3477875"/>
          </a:xfrm>
          <a:prstGeom prst="rect">
            <a:avLst/>
          </a:prstGeom>
        </p:spPr>
        <p:txBody>
          <a:bodyPr wrap="square">
            <a:spAutoFit/>
          </a:bodyPr>
          <a:lstStyle/>
          <a:p>
            <a:pPr algn="just"/>
            <a:r>
              <a:rPr lang="ru-RU" sz="2000" dirty="0" smtClean="0"/>
              <a:t>Усиление контроля аутентификации, шифрование конфиденциальных данных, повышение требований к паролям и безопасности приложений, а также требование или принудительное применение многофакторной аутентификации могут помочь предотвратить подобные инциденты. Как только несанкционированный доступ обнаружен и идентифицирован как инцидент, необходимо разработать план изоляции или сдерживания атаки, включая отключение учетных записей, если это необходимо. Расследование инцидентов такого типа так же важно, как и реагирование, и любые пробелы в безопасности, которые привели к несанкционированному доступу, должны быть приоритетными для устранения. Процесс расследования и анализа должен учитывать действия, совершенные с использованием ненадлежащего доступа, и определять, необходимы ли дальнейшие действия, например, если исход инцидента, вероятно, приведет к утечке данных.</a:t>
            </a:r>
            <a:endParaRPr lang="ru-RU" sz="2000" dirty="0"/>
          </a:p>
        </p:txBody>
      </p:sp>
    </p:spTree>
    <p:extLst>
      <p:ext uri="{BB962C8B-B14F-4D97-AF65-F5344CB8AC3E}">
        <p14:creationId xmlns:p14="http://schemas.microsoft.com/office/powerpoint/2010/main" val="409674456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319088" cy="474480"/>
          </a:xfrm>
          <a:prstGeom prst="rect">
            <a:avLst/>
          </a:prstGeom>
          <a:noFill/>
          <a:ln w="0">
            <a:noFill/>
          </a:ln>
        </p:spPr>
        <p:txBody>
          <a:bodyPr lIns="0" tIns="0" rIns="0" bIns="0" anchor="t">
            <a:noAutofit/>
          </a:bodyPr>
          <a:lstStyle/>
          <a:p>
            <a:r>
              <a:rPr lang="en-US" sz="3200" spc="-1" dirty="0">
                <a:solidFill>
                  <a:srgbClr val="2369B0"/>
                </a:solidFill>
                <a:latin typeface="Times New Roman"/>
              </a:rPr>
              <a:t>Malware </a:t>
            </a:r>
            <a:r>
              <a:rPr lang="en-US" sz="3200" spc="-1" dirty="0" smtClean="0">
                <a:solidFill>
                  <a:srgbClr val="2369B0"/>
                </a:solidFill>
                <a:latin typeface="Times New Roman"/>
              </a:rPr>
              <a:t>Infection</a:t>
            </a:r>
            <a:endParaRPr lang="en-US" sz="3200" spc="-1" dirty="0">
              <a:solidFill>
                <a:srgbClr val="2369B0"/>
              </a:solidFill>
              <a:latin typeface="Times New Roman"/>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3" name="Прямоугольник 2"/>
          <p:cNvSpPr/>
          <p:nvPr/>
        </p:nvSpPr>
        <p:spPr>
          <a:xfrm>
            <a:off x="304560" y="687600"/>
            <a:ext cx="10820520" cy="707886"/>
          </a:xfrm>
          <a:prstGeom prst="rect">
            <a:avLst/>
          </a:prstGeom>
        </p:spPr>
        <p:txBody>
          <a:bodyPr wrap="square">
            <a:spAutoFit/>
          </a:bodyPr>
          <a:lstStyle/>
          <a:p>
            <a:pPr algn="just"/>
            <a:r>
              <a:rPr lang="ru-RU" sz="2000" dirty="0" smtClean="0"/>
              <a:t>Вредоносные программы могут быть очень опасными. На самом деле, программы-вымогатели - это вредоносные программы.</a:t>
            </a:r>
            <a:endParaRPr lang="ru-RU" sz="2000" dirty="0"/>
          </a:p>
        </p:txBody>
      </p:sp>
      <p:sp>
        <p:nvSpPr>
          <p:cNvPr id="2" name="Прямоугольник 1"/>
          <p:cNvSpPr/>
          <p:nvPr/>
        </p:nvSpPr>
        <p:spPr>
          <a:xfrm>
            <a:off x="304560" y="1395486"/>
            <a:ext cx="11567400" cy="3785652"/>
          </a:xfrm>
          <a:prstGeom prst="rect">
            <a:avLst/>
          </a:prstGeom>
        </p:spPr>
        <p:txBody>
          <a:bodyPr wrap="square">
            <a:spAutoFit/>
          </a:bodyPr>
          <a:lstStyle/>
          <a:p>
            <a:pPr algn="just"/>
            <a:r>
              <a:rPr lang="ru-RU" sz="2000" dirty="0" smtClean="0"/>
              <a:t>Успешная атака вредоносного ПО может нарушить работу компании, цепочку поставок или функционирование сети, а также повлиять на итоговые показатели компании. Чтобы защитить организацию от вредоносных программ, предприятиям следует устанавливать антивирусные средства и средства защиты от вредоносных программ (AV/AM) на критически важных объектах инфраструктуры и конечных точках, часто сканируя системы на наличие признаков компрометации. Признаки вредоносного ПО включают необычную активность системы, такую как внезапная потеря места в памяти, необычно низкая скорость, повторяющиеся сбои или зависания, а также неожиданные всплывающие окна.</a:t>
            </a:r>
            <a:r>
              <a:rPr lang="en-US" sz="2000" dirty="0" smtClean="0"/>
              <a:t> </a:t>
            </a:r>
            <a:r>
              <a:rPr lang="ru-RU" sz="2000" dirty="0" smtClean="0"/>
              <a:t>Если заражение предотвратить невозможно, IRT должен быть готов максимально ограничить распространение вредоносного ПО, а затем приступить к ликвидации, как описано в Руководстве NIST по обработке компьютерных инцидентов. Как только IRT убедится, что вредоносное ПО было удалено из систем, основное внимание следует переключить на безопасное восстановление.</a:t>
            </a:r>
            <a:endParaRPr lang="ru-RU" sz="2000" dirty="0"/>
          </a:p>
        </p:txBody>
      </p:sp>
    </p:spTree>
    <p:extLst>
      <p:ext uri="{BB962C8B-B14F-4D97-AF65-F5344CB8AC3E}">
        <p14:creationId xmlns:p14="http://schemas.microsoft.com/office/powerpoint/2010/main" val="2779568325"/>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319088" cy="474480"/>
          </a:xfrm>
          <a:prstGeom prst="rect">
            <a:avLst/>
          </a:prstGeom>
          <a:noFill/>
          <a:ln w="0">
            <a:noFill/>
          </a:ln>
        </p:spPr>
        <p:txBody>
          <a:bodyPr lIns="0" tIns="0" rIns="0" bIns="0" anchor="t">
            <a:noAutofit/>
          </a:bodyPr>
          <a:lstStyle/>
          <a:p>
            <a:r>
              <a:rPr lang="en-US" sz="3200" spc="-1" dirty="0" smtClean="0">
                <a:solidFill>
                  <a:srgbClr val="2369B0"/>
                </a:solidFill>
                <a:latin typeface="Times New Roman"/>
              </a:rPr>
              <a:t>DDOS </a:t>
            </a:r>
            <a:endParaRPr lang="en-US" sz="3200" spc="-1" dirty="0">
              <a:solidFill>
                <a:srgbClr val="2369B0"/>
              </a:solidFill>
              <a:latin typeface="Times New Roman"/>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3" name="Прямоугольник 2"/>
          <p:cNvSpPr/>
          <p:nvPr/>
        </p:nvSpPr>
        <p:spPr>
          <a:xfrm>
            <a:off x="304560" y="687600"/>
            <a:ext cx="10820520" cy="707886"/>
          </a:xfrm>
          <a:prstGeom prst="rect">
            <a:avLst/>
          </a:prstGeom>
        </p:spPr>
        <p:txBody>
          <a:bodyPr wrap="square">
            <a:spAutoFit/>
          </a:bodyPr>
          <a:lstStyle/>
          <a:p>
            <a:pPr algn="just"/>
            <a:r>
              <a:rPr lang="ru-RU" sz="2000" dirty="0" smtClean="0"/>
              <a:t>Распределенные атаки типа "отказ в обслуживании" могут быть обнаружены по потоку трафика, попадающего на ваш сайт.</a:t>
            </a:r>
            <a:endParaRPr lang="ru-RU" sz="2000" dirty="0"/>
          </a:p>
        </p:txBody>
      </p:sp>
      <p:sp>
        <p:nvSpPr>
          <p:cNvPr id="2" name="Прямоугольник 1"/>
          <p:cNvSpPr/>
          <p:nvPr/>
        </p:nvSpPr>
        <p:spPr>
          <a:xfrm>
            <a:off x="304560" y="1395486"/>
            <a:ext cx="11567400" cy="2246769"/>
          </a:xfrm>
          <a:prstGeom prst="rect">
            <a:avLst/>
          </a:prstGeom>
        </p:spPr>
        <p:txBody>
          <a:bodyPr wrap="square">
            <a:spAutoFit/>
          </a:bodyPr>
          <a:lstStyle/>
          <a:p>
            <a:pPr algn="just"/>
            <a:r>
              <a:rPr lang="ru-RU" sz="2000" dirty="0" smtClean="0"/>
              <a:t>Противодействуют им, настроив свои серверы на борьбу с HTTP-потоковыми запросами и координируя действия с провайдером, чтобы блокировать источники при возникновении атаки. Кроме того, бывают отвлекающие </a:t>
            </a:r>
            <a:r>
              <a:rPr lang="ru-RU" sz="2000" dirty="0" err="1" smtClean="0"/>
              <a:t>DDoS</a:t>
            </a:r>
            <a:r>
              <a:rPr lang="ru-RU" sz="2000" dirty="0" smtClean="0"/>
              <a:t> атаки, которая заключается в том, чтобы отвлечь службы безопасности от более серьезной попытки злоумышленника. Настройка брандмауэров, маршрутизаторов и серверов может блокировать или смягчать будущие </a:t>
            </a:r>
            <a:r>
              <a:rPr lang="ru-RU" sz="2000" dirty="0" err="1" smtClean="0"/>
              <a:t>DDoS</a:t>
            </a:r>
            <a:r>
              <a:rPr lang="ru-RU" sz="2000" dirty="0" smtClean="0"/>
              <a:t>-атаки, равно как и внедрение брандмауэра веб-доступа (WAF). Идентифицируя и блокируя IP-адреса, участвующие в </a:t>
            </a:r>
            <a:r>
              <a:rPr lang="ru-RU" sz="2000" dirty="0" err="1" smtClean="0"/>
              <a:t>DDoS</a:t>
            </a:r>
            <a:r>
              <a:rPr lang="ru-RU" sz="2000" dirty="0" smtClean="0"/>
              <a:t>-атаке, IRT может реагировать в режиме реального времени.</a:t>
            </a:r>
            <a:endParaRPr lang="ru-RU" sz="2000" dirty="0"/>
          </a:p>
        </p:txBody>
      </p:sp>
    </p:spTree>
    <p:extLst>
      <p:ext uri="{BB962C8B-B14F-4D97-AF65-F5344CB8AC3E}">
        <p14:creationId xmlns:p14="http://schemas.microsoft.com/office/powerpoint/2010/main" val="390217337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idx="4294967295"/>
          </p:nvPr>
        </p:nvSpPr>
        <p:spPr>
          <a:xfrm>
            <a:off x="304920" y="57240"/>
            <a:ext cx="10319088" cy="474480"/>
          </a:xfrm>
          <a:prstGeom prst="rect">
            <a:avLst/>
          </a:prstGeom>
          <a:noFill/>
          <a:ln w="0">
            <a:noFill/>
          </a:ln>
        </p:spPr>
        <p:txBody>
          <a:bodyPr lIns="0" tIns="0" rIns="0" bIns="0" anchor="t">
            <a:noAutofit/>
          </a:bodyPr>
          <a:lstStyle/>
          <a:p>
            <a:r>
              <a:rPr lang="en-US" sz="3200" spc="-1" dirty="0" smtClean="0">
                <a:solidFill>
                  <a:srgbClr val="2369B0"/>
                </a:solidFill>
                <a:latin typeface="Times New Roman"/>
              </a:rPr>
              <a:t>Internal </a:t>
            </a:r>
            <a:r>
              <a:rPr lang="en-US" sz="3200" spc="-1" dirty="0">
                <a:solidFill>
                  <a:srgbClr val="2369B0"/>
                </a:solidFill>
                <a:latin typeface="Times New Roman"/>
              </a:rPr>
              <a:t>Security Breaches and Insider Threats</a:t>
            </a:r>
            <a:r>
              <a:rPr lang="en-US" sz="3200" dirty="0" smtClean="0"/>
              <a:t/>
            </a:r>
            <a:br>
              <a:rPr lang="en-US" sz="3200" dirty="0" smtClean="0"/>
            </a:br>
            <a:r>
              <a:rPr lang="en-US" sz="3200" spc="-1" dirty="0" smtClean="0">
                <a:solidFill>
                  <a:srgbClr val="2369B0"/>
                </a:solidFill>
                <a:latin typeface="Times New Roman"/>
              </a:rPr>
              <a:t> </a:t>
            </a:r>
            <a:endParaRPr lang="en-US" sz="3200" spc="-1" dirty="0">
              <a:solidFill>
                <a:srgbClr val="2369B0"/>
              </a:solidFill>
              <a:latin typeface="Times New Roman"/>
            </a:endParaRPr>
          </a:p>
        </p:txBody>
      </p:sp>
      <p:pic>
        <p:nvPicPr>
          <p:cNvPr id="50" name="Рисунок 3"/>
          <p:cNvPicPr/>
          <p:nvPr/>
        </p:nvPicPr>
        <p:blipFill>
          <a:blip r:embed="rId2"/>
          <a:stretch/>
        </p:blipFill>
        <p:spPr>
          <a:xfrm>
            <a:off x="11125080" y="83520"/>
            <a:ext cx="998280" cy="1057680"/>
          </a:xfrm>
          <a:prstGeom prst="rect">
            <a:avLst/>
          </a:prstGeom>
          <a:ln w="0">
            <a:noFill/>
          </a:ln>
        </p:spPr>
      </p:pic>
      <p:sp>
        <p:nvSpPr>
          <p:cNvPr id="51"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3" name="Прямоугольник 2"/>
          <p:cNvSpPr/>
          <p:nvPr/>
        </p:nvSpPr>
        <p:spPr>
          <a:xfrm>
            <a:off x="304560" y="687600"/>
            <a:ext cx="10820520" cy="1015663"/>
          </a:xfrm>
          <a:prstGeom prst="rect">
            <a:avLst/>
          </a:prstGeom>
        </p:spPr>
        <p:txBody>
          <a:bodyPr wrap="square">
            <a:spAutoFit/>
          </a:bodyPr>
          <a:lstStyle/>
          <a:p>
            <a:pPr algn="just"/>
            <a:r>
              <a:rPr lang="ru-RU" sz="2000" dirty="0" smtClean="0"/>
              <a:t>К сожалению, иногда сотрудники злоупотребляют своим доступом к информации. Сотрудники имеют значительный доступ к конфиденциальным данным, системам и информации и могут использовать этот доступ в далеко не безобидных целях.</a:t>
            </a:r>
            <a:endParaRPr lang="ru-RU" sz="2000" dirty="0"/>
          </a:p>
        </p:txBody>
      </p:sp>
      <p:sp>
        <p:nvSpPr>
          <p:cNvPr id="2" name="Прямоугольник 1"/>
          <p:cNvSpPr/>
          <p:nvPr/>
        </p:nvSpPr>
        <p:spPr>
          <a:xfrm>
            <a:off x="304560" y="1781023"/>
            <a:ext cx="11567400" cy="3477875"/>
          </a:xfrm>
          <a:prstGeom prst="rect">
            <a:avLst/>
          </a:prstGeom>
        </p:spPr>
        <p:txBody>
          <a:bodyPr wrap="square">
            <a:spAutoFit/>
          </a:bodyPr>
          <a:lstStyle/>
          <a:p>
            <a:pPr algn="just"/>
            <a:r>
              <a:rPr lang="ru-RU" sz="2000" dirty="0" smtClean="0"/>
              <a:t>Недовольные сотрудники способны нанести значительный ущерб. Чтобы ограничить внутренние угрозы, поддерживайте управление доступом сотрудников на основе ролей и с наименьшими привилегиями. Настройте системы для записи доступа к привилегированной информации и установки уведомлений о несанкционированных попытках доступа к данным в зонах ограниченного доступа. Наконец, убедитесь, что все системы отслеживаются на предмет аномальной активности.</a:t>
            </a:r>
            <a:r>
              <a:rPr lang="en-US" sz="2000" dirty="0" smtClean="0"/>
              <a:t> </a:t>
            </a:r>
            <a:r>
              <a:rPr lang="ru-RU" sz="2000" dirty="0" smtClean="0"/>
              <a:t>Как только была выявлена внутренняя угроза, IRT следует проконсультироваться с руководством и отделом кадров о дальнейших шагах, сохраняя при этом конфиденциальность информации об инциденте. Последствия инсайдерской угрозы могут выходить за рамки информационной безопасности и требуют осмотрительности. Сотрудников следует поощрять и обучать использованию внутренних систем информирования для сообщения о неэтичном, ненадлежащем или неподобающем поведении.</a:t>
            </a:r>
            <a:endParaRPr lang="ru-RU" sz="2000" dirty="0"/>
          </a:p>
        </p:txBody>
      </p:sp>
    </p:spTree>
    <p:extLst>
      <p:ext uri="{BB962C8B-B14F-4D97-AF65-F5344CB8AC3E}">
        <p14:creationId xmlns:p14="http://schemas.microsoft.com/office/powerpoint/2010/main" val="3168856946"/>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973</TotalTime>
  <Words>7426</Words>
  <Application>Microsoft Office PowerPoint</Application>
  <PresentationFormat>Широкоэкранный</PresentationFormat>
  <Paragraphs>574</Paragraphs>
  <Slides>42</Slides>
  <Notes>0</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42</vt:i4>
      </vt:variant>
    </vt:vector>
  </HeadingPairs>
  <TitlesOfParts>
    <vt:vector size="54" baseType="lpstr">
      <vt:lpstr>Arial</vt:lpstr>
      <vt:lpstr>Arial MT</vt:lpstr>
      <vt:lpstr>Calibri</vt:lpstr>
      <vt:lpstr>DejaVu Sans</vt:lpstr>
      <vt:lpstr>Roboto</vt:lpstr>
      <vt:lpstr>Segoe UI Symbol</vt:lpstr>
      <vt:lpstr>Symbol</vt:lpstr>
      <vt:lpstr>Times New Roman</vt:lpstr>
      <vt:lpstr>Trebuchet MS</vt:lpstr>
      <vt:lpstr>Verdana</vt:lpstr>
      <vt:lpstr>Wingdings</vt:lpstr>
      <vt:lpstr>Office Theme</vt:lpstr>
      <vt:lpstr>Технологии обеспечения информационной безопасности</vt:lpstr>
      <vt:lpstr>MITRE</vt:lpstr>
      <vt:lpstr>Атрибуция хакерских групп MITRE</vt:lpstr>
      <vt:lpstr>Известные иностранные хакерские группы</vt:lpstr>
      <vt:lpstr>Инциденты ИБ</vt:lpstr>
      <vt:lpstr>Unauthorized Access</vt:lpstr>
      <vt:lpstr>Malware Infection</vt:lpstr>
      <vt:lpstr>DDOS </vt:lpstr>
      <vt:lpstr>Internal Security Breaches and Insider Threats  </vt:lpstr>
      <vt:lpstr>Security Misconfigurations   </vt:lpstr>
      <vt:lpstr>Cryptography and Data Security   </vt:lpstr>
      <vt:lpstr>Advanced Persistent Threats (APTs)    </vt:lpstr>
      <vt:lpstr>Инструментарий нападающих </vt:lpstr>
      <vt:lpstr>Специализированное ПО</vt:lpstr>
      <vt:lpstr>Пример Carbanak</vt:lpstr>
      <vt:lpstr>Пример Carbanak</vt:lpstr>
      <vt:lpstr>TOP-10 инструментов хакеров</vt:lpstr>
      <vt:lpstr>Законодательная база</vt:lpstr>
      <vt:lpstr>Предотвращение атак – мониторинг множества показателей</vt:lpstr>
      <vt:lpstr>Предотвращение атак – мониторинг множества показателей</vt:lpstr>
      <vt:lpstr>Решение - SIEM</vt:lpstr>
      <vt:lpstr>SIEM - это</vt:lpstr>
      <vt:lpstr>SIEM – компоненты и возможности</vt:lpstr>
      <vt:lpstr>SIEM – принципы работы</vt:lpstr>
      <vt:lpstr>SIEM – цели использования</vt:lpstr>
      <vt:lpstr>Эволюция SIEM</vt:lpstr>
      <vt:lpstr>Эволюция SIEM</vt:lpstr>
      <vt:lpstr>Архитектура SIEM</vt:lpstr>
      <vt:lpstr>Управление журналами SIEM</vt:lpstr>
      <vt:lpstr>Источники логов SIEM</vt:lpstr>
      <vt:lpstr>Хранилище SIEM</vt:lpstr>
      <vt:lpstr>Аппаратное обеспечение SIEM</vt:lpstr>
      <vt:lpstr>Агрегирование журналов</vt:lpstr>
      <vt:lpstr>Типы журналов</vt:lpstr>
      <vt:lpstr>Примеры журналов</vt:lpstr>
      <vt:lpstr>Управление журналами брандмауэра</vt:lpstr>
      <vt:lpstr>UEBA</vt:lpstr>
      <vt:lpstr>Варианты использования UEBA</vt:lpstr>
      <vt:lpstr>Как работает UEBA</vt:lpstr>
      <vt:lpstr>Как работает UEBA</vt:lpstr>
      <vt:lpstr>Современная таргетированная атака (APT)</vt:lpstr>
      <vt:lpstr>Современная таргетированная атака (APT)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HP</dc:creator>
  <dc:description/>
  <cp:lastModifiedBy>Учетная запись Майкрософт</cp:lastModifiedBy>
  <cp:revision>70</cp:revision>
  <dcterms:created xsi:type="dcterms:W3CDTF">2023-08-31T15:52:15Z</dcterms:created>
  <dcterms:modified xsi:type="dcterms:W3CDTF">2023-10-16T18:47:29Z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2023-04-21T00:00:00Z</vt:filetime>
  </property>
  <property fmtid="{D5CDD505-2E9C-101B-9397-08002B2CF9AE}" pid="3" name="Creator">
    <vt:lpwstr>Acrobat PDFMaker 21 для PowerPoint</vt:lpwstr>
  </property>
  <property fmtid="{D5CDD505-2E9C-101B-9397-08002B2CF9AE}" pid="4" name="LastSaved">
    <vt:filetime>2023-08-31T00:00:00Z</vt:filetime>
  </property>
  <property fmtid="{D5CDD505-2E9C-101B-9397-08002B2CF9AE}" pid="5" name="PresentationFormat">
    <vt:lpwstr>Широкоэкранный</vt:lpwstr>
  </property>
  <property fmtid="{D5CDD505-2E9C-101B-9397-08002B2CF9AE}" pid="6" name="Slides">
    <vt:i4>35</vt:i4>
  </property>
</Properties>
</file>